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281" r:id="rId3"/>
    <p:sldId id="361" r:id="rId4"/>
    <p:sldId id="368" r:id="rId5"/>
    <p:sldId id="370" r:id="rId6"/>
    <p:sldId id="369" r:id="rId7"/>
    <p:sldId id="371" r:id="rId8"/>
    <p:sldId id="372" r:id="rId9"/>
    <p:sldId id="373" r:id="rId10"/>
    <p:sldId id="374" r:id="rId11"/>
    <p:sldId id="378" r:id="rId12"/>
    <p:sldId id="379" r:id="rId13"/>
    <p:sldId id="363" r:id="rId14"/>
    <p:sldId id="364" r:id="rId15"/>
    <p:sldId id="377" r:id="rId16"/>
    <p:sldId id="376" r:id="rId17"/>
    <p:sldId id="365" r:id="rId18"/>
    <p:sldId id="375" r:id="rId19"/>
    <p:sldId id="380" r:id="rId20"/>
    <p:sldId id="381" r:id="rId21"/>
    <p:sldId id="382" r:id="rId22"/>
    <p:sldId id="383" r:id="rId23"/>
    <p:sldId id="387" r:id="rId24"/>
    <p:sldId id="388" r:id="rId25"/>
    <p:sldId id="384" r:id="rId26"/>
    <p:sldId id="385" r:id="rId27"/>
    <p:sldId id="366" r:id="rId28"/>
    <p:sldId id="386" r:id="rId29"/>
    <p:sldId id="389" r:id="rId30"/>
    <p:sldId id="390" r:id="rId31"/>
    <p:sldId id="392" r:id="rId32"/>
    <p:sldId id="39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A35"/>
    <a:srgbClr val="FF0000"/>
    <a:srgbClr val="903730"/>
    <a:srgbClr val="FF3300"/>
    <a:srgbClr val="FF33CC"/>
    <a:srgbClr val="FFFF00"/>
    <a:srgbClr val="079500"/>
    <a:srgbClr val="07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87314" autoAdjust="0"/>
  </p:normalViewPr>
  <p:slideViewPr>
    <p:cSldViewPr snapToGrid="0">
      <p:cViewPr>
        <p:scale>
          <a:sx n="100" d="100"/>
          <a:sy n="100" d="100"/>
        </p:scale>
        <p:origin x="-100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EBADB-A3A7-40FB-BEFE-2248F2C0E3A4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2409563-594D-41EF-9196-3568510CAB8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@</a:t>
          </a:r>
          <a:r>
            <a:rPr lang="en-US" dirty="0" err="1" smtClean="0"/>
            <a:t>BioRadEducation</a:t>
          </a:r>
          <a:endParaRPr lang="en-US" dirty="0"/>
        </a:p>
      </dgm:t>
    </dgm:pt>
    <dgm:pt modelId="{A199B033-7B6E-459A-B0A7-533946CBB1C1}" type="parTrans" cxnId="{3D1B74BB-4745-4322-9C75-9A9B5C7F1407}">
      <dgm:prSet/>
      <dgm:spPr/>
      <dgm:t>
        <a:bodyPr/>
        <a:lstStyle/>
        <a:p>
          <a:endParaRPr lang="en-US"/>
        </a:p>
      </dgm:t>
    </dgm:pt>
    <dgm:pt modelId="{3556CEC9-0034-4734-A21C-DA0B3692DB42}" type="sibTrans" cxnId="{3D1B74BB-4745-4322-9C75-9A9B5C7F1407}">
      <dgm:prSet/>
      <dgm:spPr/>
      <dgm:t>
        <a:bodyPr/>
        <a:lstStyle/>
        <a:p>
          <a:endParaRPr lang="en-US"/>
        </a:p>
      </dgm:t>
    </dgm:pt>
    <dgm:pt modelId="{F79EDFA0-76A4-419D-A021-1457BC089E1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Biotechnology: A Lab Skills Course</a:t>
          </a:r>
          <a:endParaRPr lang="en-US" dirty="0"/>
        </a:p>
      </dgm:t>
    </dgm:pt>
    <dgm:pt modelId="{4623978A-ECE1-4BDF-9797-6163BA40F62B}" type="parTrans" cxnId="{073EF8A5-56E5-49C5-B5C9-CBAE681FFE63}">
      <dgm:prSet/>
      <dgm:spPr/>
      <dgm:t>
        <a:bodyPr/>
        <a:lstStyle/>
        <a:p>
          <a:endParaRPr lang="en-US"/>
        </a:p>
      </dgm:t>
    </dgm:pt>
    <dgm:pt modelId="{7B630211-D791-4C49-A959-97A232177F8D}" type="sibTrans" cxnId="{073EF8A5-56E5-49C5-B5C9-CBAE681FFE63}">
      <dgm:prSet/>
      <dgm:spPr/>
      <dgm:t>
        <a:bodyPr/>
        <a:lstStyle/>
        <a:p>
          <a:endParaRPr lang="en-US"/>
        </a:p>
      </dgm:t>
    </dgm:pt>
    <dgm:pt modelId="{43810BCC-34F5-4AB5-9869-1EF014ED460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Pinterest.com/</a:t>
          </a:r>
          <a:r>
            <a:rPr lang="en-US" dirty="0" err="1" smtClean="0"/>
            <a:t>teachbiology</a:t>
          </a:r>
          <a:endParaRPr lang="en-US" dirty="0"/>
        </a:p>
      </dgm:t>
    </dgm:pt>
    <dgm:pt modelId="{CF8C222C-2FA0-4CC4-A007-202DFD6921D5}" type="parTrans" cxnId="{19903926-6984-4CAD-9C1A-A8863550AF6F}">
      <dgm:prSet/>
      <dgm:spPr/>
      <dgm:t>
        <a:bodyPr/>
        <a:lstStyle/>
        <a:p>
          <a:endParaRPr lang="en-US"/>
        </a:p>
      </dgm:t>
    </dgm:pt>
    <dgm:pt modelId="{36753C8B-FACB-4CCA-890E-20F1629E8BD9}" type="sibTrans" cxnId="{19903926-6984-4CAD-9C1A-A8863550AF6F}">
      <dgm:prSet/>
      <dgm:spPr/>
      <dgm:t>
        <a:bodyPr/>
        <a:lstStyle/>
        <a:p>
          <a:endParaRPr lang="en-US"/>
        </a:p>
      </dgm:t>
    </dgm:pt>
    <dgm:pt modelId="{AA732152-53B4-44D2-81D0-2D63C09C6D0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bit.ly/b-</a:t>
          </a:r>
          <a:r>
            <a:rPr lang="en-US" dirty="0" err="1" smtClean="0"/>
            <a:t>rdropbox</a:t>
          </a:r>
          <a:endParaRPr lang="en-US" dirty="0"/>
        </a:p>
      </dgm:t>
    </dgm:pt>
    <dgm:pt modelId="{1951AE12-8F72-4F6E-9A46-C4D345869F78}" type="parTrans" cxnId="{E5D169A9-A75B-4708-AFDE-E64CF30A0643}">
      <dgm:prSet/>
      <dgm:spPr/>
      <dgm:t>
        <a:bodyPr/>
        <a:lstStyle/>
        <a:p>
          <a:endParaRPr lang="en-US"/>
        </a:p>
      </dgm:t>
    </dgm:pt>
    <dgm:pt modelId="{F541E6E4-DBCF-447B-9A0C-E5B99D3C8C5B}" type="sibTrans" cxnId="{E5D169A9-A75B-4708-AFDE-E64CF30A0643}">
      <dgm:prSet/>
      <dgm:spPr/>
      <dgm:t>
        <a:bodyPr/>
        <a:lstStyle/>
        <a:p>
          <a:endParaRPr lang="en-US"/>
        </a:p>
      </dgm:t>
    </dgm:pt>
    <dgm:pt modelId="{DBEC3F21-9090-4987-9967-7E82DE221E82}" type="pres">
      <dgm:prSet presAssocID="{F42EBADB-A3A7-40FB-BEFE-2248F2C0E3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C05407-6A4F-4953-800F-0A24A48F4CB9}" type="pres">
      <dgm:prSet presAssocID="{C2409563-594D-41EF-9196-3568510CAB87}" presName="comp" presStyleCnt="0"/>
      <dgm:spPr/>
      <dgm:t>
        <a:bodyPr/>
        <a:lstStyle/>
        <a:p>
          <a:endParaRPr lang="en-US"/>
        </a:p>
      </dgm:t>
    </dgm:pt>
    <dgm:pt modelId="{710B73E0-D98A-4D49-9DC7-9326189C624E}" type="pres">
      <dgm:prSet presAssocID="{C2409563-594D-41EF-9196-3568510CAB87}" presName="box" presStyleLbl="node1" presStyleIdx="0" presStyleCnt="4"/>
      <dgm:spPr/>
      <dgm:t>
        <a:bodyPr/>
        <a:lstStyle/>
        <a:p>
          <a:endParaRPr lang="en-US"/>
        </a:p>
      </dgm:t>
    </dgm:pt>
    <dgm:pt modelId="{1D362F7F-EBFA-4827-8763-137611A3B318}" type="pres">
      <dgm:prSet presAssocID="{C2409563-594D-41EF-9196-3568510CAB87}" presName="img" presStyleLbl="fgImgPlace1" presStyleIdx="0" presStyleCnt="4" custScaleX="59310" custLinFactNeighborX="-153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E868B0-D88A-40E8-AC6E-20AC5F7A2E85}" type="pres">
      <dgm:prSet presAssocID="{C2409563-594D-41EF-9196-3568510CAB8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7FC63-B5A1-444C-A019-0C961C927D9A}" type="pres">
      <dgm:prSet presAssocID="{3556CEC9-0034-4734-A21C-DA0B3692DB42}" presName="spacer" presStyleCnt="0"/>
      <dgm:spPr/>
      <dgm:t>
        <a:bodyPr/>
        <a:lstStyle/>
        <a:p>
          <a:endParaRPr lang="en-US"/>
        </a:p>
      </dgm:t>
    </dgm:pt>
    <dgm:pt modelId="{F75EE41B-764B-4566-8C87-E81C8D5CE1DE}" type="pres">
      <dgm:prSet presAssocID="{F79EDFA0-76A4-419D-A021-1457BC089E13}" presName="comp" presStyleCnt="0"/>
      <dgm:spPr/>
      <dgm:t>
        <a:bodyPr/>
        <a:lstStyle/>
        <a:p>
          <a:endParaRPr lang="en-US"/>
        </a:p>
      </dgm:t>
    </dgm:pt>
    <dgm:pt modelId="{B72369DF-0AF9-4D54-A916-2C47B68F2ABB}" type="pres">
      <dgm:prSet presAssocID="{F79EDFA0-76A4-419D-A021-1457BC089E13}" presName="box" presStyleLbl="node1" presStyleIdx="1" presStyleCnt="4"/>
      <dgm:spPr/>
      <dgm:t>
        <a:bodyPr/>
        <a:lstStyle/>
        <a:p>
          <a:endParaRPr lang="en-US"/>
        </a:p>
      </dgm:t>
    </dgm:pt>
    <dgm:pt modelId="{1996224B-7ECF-42E8-BC91-B21D4EB71CCE}" type="pres">
      <dgm:prSet presAssocID="{F79EDFA0-76A4-419D-A021-1457BC089E13}" presName="img" presStyleLbl="fgImgPlace1" presStyleIdx="1" presStyleCnt="4" custScaleX="59310" custLinFactNeighborX="-153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3B48BA-4814-4F43-9C45-D3AF5D593041}" type="pres">
      <dgm:prSet presAssocID="{F79EDFA0-76A4-419D-A021-1457BC089E1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6A5DF-977C-4FEE-80BE-9B1070FC635F}" type="pres">
      <dgm:prSet presAssocID="{7B630211-D791-4C49-A959-97A232177F8D}" presName="spacer" presStyleCnt="0"/>
      <dgm:spPr/>
      <dgm:t>
        <a:bodyPr/>
        <a:lstStyle/>
        <a:p>
          <a:endParaRPr lang="en-US"/>
        </a:p>
      </dgm:t>
    </dgm:pt>
    <dgm:pt modelId="{D11EA6EA-DB31-4AD3-A1B5-B722FAF22364}" type="pres">
      <dgm:prSet presAssocID="{43810BCC-34F5-4AB5-9869-1EF014ED460A}" presName="comp" presStyleCnt="0"/>
      <dgm:spPr/>
      <dgm:t>
        <a:bodyPr/>
        <a:lstStyle/>
        <a:p>
          <a:endParaRPr lang="en-US"/>
        </a:p>
      </dgm:t>
    </dgm:pt>
    <dgm:pt modelId="{77F455E8-6A18-406C-A772-C1A622912AB7}" type="pres">
      <dgm:prSet presAssocID="{43810BCC-34F5-4AB5-9869-1EF014ED460A}" presName="box" presStyleLbl="node1" presStyleIdx="2" presStyleCnt="4"/>
      <dgm:spPr/>
      <dgm:t>
        <a:bodyPr/>
        <a:lstStyle/>
        <a:p>
          <a:endParaRPr lang="en-US"/>
        </a:p>
      </dgm:t>
    </dgm:pt>
    <dgm:pt modelId="{D22ECA36-1B5E-499A-A3CB-E21C11F36F3E}" type="pres">
      <dgm:prSet presAssocID="{43810BCC-34F5-4AB5-9869-1EF014ED460A}" presName="img" presStyleLbl="fgImgPlace1" presStyleIdx="2" presStyleCnt="4" custScaleX="59310" custLinFactNeighborX="-1539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1DE040-8EE2-4157-A2FF-A7620AE087BD}" type="pres">
      <dgm:prSet presAssocID="{43810BCC-34F5-4AB5-9869-1EF014ED460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7D9EB-D1D2-4F36-9EDA-7A549BE4EEAC}" type="pres">
      <dgm:prSet presAssocID="{36753C8B-FACB-4CCA-890E-20F1629E8BD9}" presName="spacer" presStyleCnt="0"/>
      <dgm:spPr/>
      <dgm:t>
        <a:bodyPr/>
        <a:lstStyle/>
        <a:p>
          <a:endParaRPr lang="en-US"/>
        </a:p>
      </dgm:t>
    </dgm:pt>
    <dgm:pt modelId="{7CCE04E4-B371-4FDC-B2D1-60490509C570}" type="pres">
      <dgm:prSet presAssocID="{AA732152-53B4-44D2-81D0-2D63C09C6D07}" presName="comp" presStyleCnt="0"/>
      <dgm:spPr/>
      <dgm:t>
        <a:bodyPr/>
        <a:lstStyle/>
        <a:p>
          <a:endParaRPr lang="en-US"/>
        </a:p>
      </dgm:t>
    </dgm:pt>
    <dgm:pt modelId="{912CEDB1-8F75-493F-9D76-B0F70F12C9AB}" type="pres">
      <dgm:prSet presAssocID="{AA732152-53B4-44D2-81D0-2D63C09C6D07}" presName="box" presStyleLbl="node1" presStyleIdx="3" presStyleCnt="4"/>
      <dgm:spPr/>
      <dgm:t>
        <a:bodyPr/>
        <a:lstStyle/>
        <a:p>
          <a:endParaRPr lang="en-US"/>
        </a:p>
      </dgm:t>
    </dgm:pt>
    <dgm:pt modelId="{E209CB70-88B0-45E3-A2A1-D8A7C83166B9}" type="pres">
      <dgm:prSet presAssocID="{AA732152-53B4-44D2-81D0-2D63C09C6D07}" presName="img" presStyleLbl="fgImgPlace1" presStyleIdx="3" presStyleCnt="4" custScaleX="59310" custLinFactNeighborX="-1539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7D3CD7-E3E3-4CC6-82F5-44708076AB56}" type="pres">
      <dgm:prSet presAssocID="{AA732152-53B4-44D2-81D0-2D63C09C6D0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644C92-0EC4-4069-95DF-3C8D3723E6AB}" type="presOf" srcId="{F79EDFA0-76A4-419D-A021-1457BC089E13}" destId="{113B48BA-4814-4F43-9C45-D3AF5D593041}" srcOrd="1" destOrd="0" presId="urn:microsoft.com/office/officeart/2005/8/layout/vList4"/>
    <dgm:cxn modelId="{DC744DF8-EE1F-4EB7-B3C3-6EB928728FE9}" type="presOf" srcId="{43810BCC-34F5-4AB5-9869-1EF014ED460A}" destId="{77F455E8-6A18-406C-A772-C1A622912AB7}" srcOrd="0" destOrd="0" presId="urn:microsoft.com/office/officeart/2005/8/layout/vList4"/>
    <dgm:cxn modelId="{2FCE75DA-EA19-4A94-82F1-1938C31815FF}" type="presOf" srcId="{AA732152-53B4-44D2-81D0-2D63C09C6D07}" destId="{4F7D3CD7-E3E3-4CC6-82F5-44708076AB56}" srcOrd="1" destOrd="0" presId="urn:microsoft.com/office/officeart/2005/8/layout/vList4"/>
    <dgm:cxn modelId="{3D1B74BB-4745-4322-9C75-9A9B5C7F1407}" srcId="{F42EBADB-A3A7-40FB-BEFE-2248F2C0E3A4}" destId="{C2409563-594D-41EF-9196-3568510CAB87}" srcOrd="0" destOrd="0" parTransId="{A199B033-7B6E-459A-B0A7-533946CBB1C1}" sibTransId="{3556CEC9-0034-4734-A21C-DA0B3692DB42}"/>
    <dgm:cxn modelId="{7F81DBD8-2132-4D0E-AA49-DB1DE17F13A1}" type="presOf" srcId="{F42EBADB-A3A7-40FB-BEFE-2248F2C0E3A4}" destId="{DBEC3F21-9090-4987-9967-7E82DE221E82}" srcOrd="0" destOrd="0" presId="urn:microsoft.com/office/officeart/2005/8/layout/vList4"/>
    <dgm:cxn modelId="{3AA9C7FE-89C2-468C-987E-7A7DD378BA3D}" type="presOf" srcId="{C2409563-594D-41EF-9196-3568510CAB87}" destId="{710B73E0-D98A-4D49-9DC7-9326189C624E}" srcOrd="0" destOrd="0" presId="urn:microsoft.com/office/officeart/2005/8/layout/vList4"/>
    <dgm:cxn modelId="{05DEF50C-7AEA-419D-B26C-670C9CABE1D4}" type="presOf" srcId="{AA732152-53B4-44D2-81D0-2D63C09C6D07}" destId="{912CEDB1-8F75-493F-9D76-B0F70F12C9AB}" srcOrd="0" destOrd="0" presId="urn:microsoft.com/office/officeart/2005/8/layout/vList4"/>
    <dgm:cxn modelId="{073EF8A5-56E5-49C5-B5C9-CBAE681FFE63}" srcId="{F42EBADB-A3A7-40FB-BEFE-2248F2C0E3A4}" destId="{F79EDFA0-76A4-419D-A021-1457BC089E13}" srcOrd="1" destOrd="0" parTransId="{4623978A-ECE1-4BDF-9797-6163BA40F62B}" sibTransId="{7B630211-D791-4C49-A959-97A232177F8D}"/>
    <dgm:cxn modelId="{E97328BB-817C-412E-AB14-E88FA393D6BE}" type="presOf" srcId="{F79EDFA0-76A4-419D-A021-1457BC089E13}" destId="{B72369DF-0AF9-4D54-A916-2C47B68F2ABB}" srcOrd="0" destOrd="0" presId="urn:microsoft.com/office/officeart/2005/8/layout/vList4"/>
    <dgm:cxn modelId="{E5D169A9-A75B-4708-AFDE-E64CF30A0643}" srcId="{F42EBADB-A3A7-40FB-BEFE-2248F2C0E3A4}" destId="{AA732152-53B4-44D2-81D0-2D63C09C6D07}" srcOrd="3" destOrd="0" parTransId="{1951AE12-8F72-4F6E-9A46-C4D345869F78}" sibTransId="{F541E6E4-DBCF-447B-9A0C-E5B99D3C8C5B}"/>
    <dgm:cxn modelId="{F9D1DB02-964C-440D-B7DD-E8CC7A91DA8B}" type="presOf" srcId="{C2409563-594D-41EF-9196-3568510CAB87}" destId="{E6E868B0-D88A-40E8-AC6E-20AC5F7A2E85}" srcOrd="1" destOrd="0" presId="urn:microsoft.com/office/officeart/2005/8/layout/vList4"/>
    <dgm:cxn modelId="{19903926-6984-4CAD-9C1A-A8863550AF6F}" srcId="{F42EBADB-A3A7-40FB-BEFE-2248F2C0E3A4}" destId="{43810BCC-34F5-4AB5-9869-1EF014ED460A}" srcOrd="2" destOrd="0" parTransId="{CF8C222C-2FA0-4CC4-A007-202DFD6921D5}" sibTransId="{36753C8B-FACB-4CCA-890E-20F1629E8BD9}"/>
    <dgm:cxn modelId="{ACF2395B-F6A9-487F-8DE4-0EEE216B9627}" type="presOf" srcId="{43810BCC-34F5-4AB5-9869-1EF014ED460A}" destId="{5E1DE040-8EE2-4157-A2FF-A7620AE087BD}" srcOrd="1" destOrd="0" presId="urn:microsoft.com/office/officeart/2005/8/layout/vList4"/>
    <dgm:cxn modelId="{5C94D440-807C-46AF-B7C5-75954E90EE68}" type="presParOf" srcId="{DBEC3F21-9090-4987-9967-7E82DE221E82}" destId="{7BC05407-6A4F-4953-800F-0A24A48F4CB9}" srcOrd="0" destOrd="0" presId="urn:microsoft.com/office/officeart/2005/8/layout/vList4"/>
    <dgm:cxn modelId="{EA33B560-3A8D-445A-897B-73CA9A5B2C0B}" type="presParOf" srcId="{7BC05407-6A4F-4953-800F-0A24A48F4CB9}" destId="{710B73E0-D98A-4D49-9DC7-9326189C624E}" srcOrd="0" destOrd="0" presId="urn:microsoft.com/office/officeart/2005/8/layout/vList4"/>
    <dgm:cxn modelId="{D2BE762D-4161-4619-BF31-0D453326EAD4}" type="presParOf" srcId="{7BC05407-6A4F-4953-800F-0A24A48F4CB9}" destId="{1D362F7F-EBFA-4827-8763-137611A3B318}" srcOrd="1" destOrd="0" presId="urn:microsoft.com/office/officeart/2005/8/layout/vList4"/>
    <dgm:cxn modelId="{1BEAEBEA-56AE-4D21-853D-99CD9098AB94}" type="presParOf" srcId="{7BC05407-6A4F-4953-800F-0A24A48F4CB9}" destId="{E6E868B0-D88A-40E8-AC6E-20AC5F7A2E85}" srcOrd="2" destOrd="0" presId="urn:microsoft.com/office/officeart/2005/8/layout/vList4"/>
    <dgm:cxn modelId="{95DCAE0E-DE59-404E-BD84-F21EB1177104}" type="presParOf" srcId="{DBEC3F21-9090-4987-9967-7E82DE221E82}" destId="{0417FC63-B5A1-444C-A019-0C961C927D9A}" srcOrd="1" destOrd="0" presId="urn:microsoft.com/office/officeart/2005/8/layout/vList4"/>
    <dgm:cxn modelId="{FECB875E-3122-4A5D-A9E5-DDE6E2D985EE}" type="presParOf" srcId="{DBEC3F21-9090-4987-9967-7E82DE221E82}" destId="{F75EE41B-764B-4566-8C87-E81C8D5CE1DE}" srcOrd="2" destOrd="0" presId="urn:microsoft.com/office/officeart/2005/8/layout/vList4"/>
    <dgm:cxn modelId="{8204BDEA-1BBD-4F20-B4F2-60F77D20334B}" type="presParOf" srcId="{F75EE41B-764B-4566-8C87-E81C8D5CE1DE}" destId="{B72369DF-0AF9-4D54-A916-2C47B68F2ABB}" srcOrd="0" destOrd="0" presId="urn:microsoft.com/office/officeart/2005/8/layout/vList4"/>
    <dgm:cxn modelId="{12FB6EFF-EDBE-4ECC-AE38-2850D5235706}" type="presParOf" srcId="{F75EE41B-764B-4566-8C87-E81C8D5CE1DE}" destId="{1996224B-7ECF-42E8-BC91-B21D4EB71CCE}" srcOrd="1" destOrd="0" presId="urn:microsoft.com/office/officeart/2005/8/layout/vList4"/>
    <dgm:cxn modelId="{E4A7F300-5FE2-4599-B95F-7B53C2945548}" type="presParOf" srcId="{F75EE41B-764B-4566-8C87-E81C8D5CE1DE}" destId="{113B48BA-4814-4F43-9C45-D3AF5D593041}" srcOrd="2" destOrd="0" presId="urn:microsoft.com/office/officeart/2005/8/layout/vList4"/>
    <dgm:cxn modelId="{41F689E7-6DD5-41F9-9F4A-1E62F4850000}" type="presParOf" srcId="{DBEC3F21-9090-4987-9967-7E82DE221E82}" destId="{6556A5DF-977C-4FEE-80BE-9B1070FC635F}" srcOrd="3" destOrd="0" presId="urn:microsoft.com/office/officeart/2005/8/layout/vList4"/>
    <dgm:cxn modelId="{185547BA-7863-49D8-891B-886447BA69BF}" type="presParOf" srcId="{DBEC3F21-9090-4987-9967-7E82DE221E82}" destId="{D11EA6EA-DB31-4AD3-A1B5-B722FAF22364}" srcOrd="4" destOrd="0" presId="urn:microsoft.com/office/officeart/2005/8/layout/vList4"/>
    <dgm:cxn modelId="{379645F0-7488-4D7C-B25B-5AE96067118B}" type="presParOf" srcId="{D11EA6EA-DB31-4AD3-A1B5-B722FAF22364}" destId="{77F455E8-6A18-406C-A772-C1A622912AB7}" srcOrd="0" destOrd="0" presId="urn:microsoft.com/office/officeart/2005/8/layout/vList4"/>
    <dgm:cxn modelId="{DC7C107C-18DB-4BF7-A790-0A965952DF43}" type="presParOf" srcId="{D11EA6EA-DB31-4AD3-A1B5-B722FAF22364}" destId="{D22ECA36-1B5E-499A-A3CB-E21C11F36F3E}" srcOrd="1" destOrd="0" presId="urn:microsoft.com/office/officeart/2005/8/layout/vList4"/>
    <dgm:cxn modelId="{9D1B04D2-7960-415D-A491-B919D3D87AC4}" type="presParOf" srcId="{D11EA6EA-DB31-4AD3-A1B5-B722FAF22364}" destId="{5E1DE040-8EE2-4157-A2FF-A7620AE087BD}" srcOrd="2" destOrd="0" presId="urn:microsoft.com/office/officeart/2005/8/layout/vList4"/>
    <dgm:cxn modelId="{BF296C07-E345-499B-83D1-D628FD3C4C99}" type="presParOf" srcId="{DBEC3F21-9090-4987-9967-7E82DE221E82}" destId="{B767D9EB-D1D2-4F36-9EDA-7A549BE4EEAC}" srcOrd="5" destOrd="0" presId="urn:microsoft.com/office/officeart/2005/8/layout/vList4"/>
    <dgm:cxn modelId="{8EFC739C-0856-4902-BAEB-F3CA9B384D88}" type="presParOf" srcId="{DBEC3F21-9090-4987-9967-7E82DE221E82}" destId="{7CCE04E4-B371-4FDC-B2D1-60490509C570}" srcOrd="6" destOrd="0" presId="urn:microsoft.com/office/officeart/2005/8/layout/vList4"/>
    <dgm:cxn modelId="{B791ABC6-B514-4046-8237-9FD9F9E4405D}" type="presParOf" srcId="{7CCE04E4-B371-4FDC-B2D1-60490509C570}" destId="{912CEDB1-8F75-493F-9D76-B0F70F12C9AB}" srcOrd="0" destOrd="0" presId="urn:microsoft.com/office/officeart/2005/8/layout/vList4"/>
    <dgm:cxn modelId="{CC75E175-AFC7-4E39-9920-0D13552F9E95}" type="presParOf" srcId="{7CCE04E4-B371-4FDC-B2D1-60490509C570}" destId="{E209CB70-88B0-45E3-A2A1-D8A7C83166B9}" srcOrd="1" destOrd="0" presId="urn:microsoft.com/office/officeart/2005/8/layout/vList4"/>
    <dgm:cxn modelId="{F8696D4A-969A-4AF2-8EC3-5856C5ECF926}" type="presParOf" srcId="{7CCE04E4-B371-4FDC-B2D1-60490509C570}" destId="{4F7D3CD7-E3E3-4CC6-82F5-44708076AB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B73E0-D98A-4D49-9DC7-9326189C624E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@</a:t>
          </a:r>
          <a:r>
            <a:rPr lang="en-US" sz="2700" kern="1200" dirty="0" err="1" smtClean="0"/>
            <a:t>BioRadEducation</a:t>
          </a:r>
          <a:endParaRPr lang="en-US" sz="2700" kern="1200" dirty="0"/>
        </a:p>
      </dsp:txBody>
      <dsp:txXfrm>
        <a:off x="1313656" y="0"/>
        <a:ext cx="4782343" cy="944562"/>
      </dsp:txXfrm>
    </dsp:sp>
    <dsp:sp modelId="{1D362F7F-EBFA-4827-8763-137611A3B318}">
      <dsp:nvSpPr>
        <dsp:cNvPr id="0" name=""/>
        <dsp:cNvSpPr/>
      </dsp:nvSpPr>
      <dsp:spPr>
        <a:xfrm>
          <a:off x="154782" y="94456"/>
          <a:ext cx="723107" cy="7556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369DF-0AF9-4D54-A916-2C47B68F2ABB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Biotechnology: A Lab Skills Course</a:t>
          </a:r>
          <a:endParaRPr lang="en-US" sz="2700" kern="1200" dirty="0"/>
        </a:p>
      </dsp:txBody>
      <dsp:txXfrm>
        <a:off x="1313656" y="1039018"/>
        <a:ext cx="4782343" cy="944562"/>
      </dsp:txXfrm>
    </dsp:sp>
    <dsp:sp modelId="{1996224B-7ECF-42E8-BC91-B21D4EB71CCE}">
      <dsp:nvSpPr>
        <dsp:cNvPr id="0" name=""/>
        <dsp:cNvSpPr/>
      </dsp:nvSpPr>
      <dsp:spPr>
        <a:xfrm>
          <a:off x="154782" y="1133474"/>
          <a:ext cx="723107" cy="7556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455E8-6A18-406C-A772-C1A622912AB7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Pinterest.com/</a:t>
          </a:r>
          <a:r>
            <a:rPr lang="en-US" sz="2700" kern="1200" dirty="0" err="1" smtClean="0"/>
            <a:t>teachbiology</a:t>
          </a:r>
          <a:endParaRPr lang="en-US" sz="2700" kern="1200" dirty="0"/>
        </a:p>
      </dsp:txBody>
      <dsp:txXfrm>
        <a:off x="1313656" y="2078037"/>
        <a:ext cx="4782343" cy="944562"/>
      </dsp:txXfrm>
    </dsp:sp>
    <dsp:sp modelId="{D22ECA36-1B5E-499A-A3CB-E21C11F36F3E}">
      <dsp:nvSpPr>
        <dsp:cNvPr id="0" name=""/>
        <dsp:cNvSpPr/>
      </dsp:nvSpPr>
      <dsp:spPr>
        <a:xfrm>
          <a:off x="154782" y="2172493"/>
          <a:ext cx="723107" cy="7556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CEDB1-8F75-493F-9D76-B0F70F12C9AB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bit.ly/b-</a:t>
          </a:r>
          <a:r>
            <a:rPr lang="en-US" sz="2700" kern="1200" dirty="0" err="1" smtClean="0"/>
            <a:t>rdropbox</a:t>
          </a:r>
          <a:endParaRPr lang="en-US" sz="2700" kern="1200" dirty="0"/>
        </a:p>
      </dsp:txBody>
      <dsp:txXfrm>
        <a:off x="1313656" y="3117056"/>
        <a:ext cx="4782343" cy="944562"/>
      </dsp:txXfrm>
    </dsp:sp>
    <dsp:sp modelId="{E209CB70-88B0-45E3-A2A1-D8A7C83166B9}">
      <dsp:nvSpPr>
        <dsp:cNvPr id="0" name=""/>
        <dsp:cNvSpPr/>
      </dsp:nvSpPr>
      <dsp:spPr>
        <a:xfrm>
          <a:off x="154782" y="3211512"/>
          <a:ext cx="723107" cy="7556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32BAC-A1A1-46FA-BDA9-57AF2BA39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43E15-8DA2-494A-B3EB-49B8B879D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183CC-AA9D-4860-ADAF-C1B86098A191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you tell the audience – There are columns packed with some sort of material and researchers are placing a mixture of different colored molecules up top and flowing a buffer down the column.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3E15-8DA2-494A-B3EB-49B8B879DD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http://www.bio-rad.com/featured/en/gel-filtration-chromatography.html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3E15-8DA2-494A-B3EB-49B8B879DD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 beads are polyacrylamide P60’s meaning they exclude sizes above 60,000 Daltons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3E15-8DA2-494A-B3EB-49B8B879DD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3E15-8DA2-494A-B3EB-49B8B879DD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5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reading there was already some primers laid</a:t>
            </a:r>
            <a:r>
              <a:rPr lang="en-US" baseline="0" dirty="0" smtClean="0"/>
              <a:t> that said sickle cell caused rod shaped hemoglobin.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 Kinesthetic model again with sickle cell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Argue about how this would look and what you could do to better resolve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3E15-8DA2-494A-B3EB-49B8B879DD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there other things that would allow you to use this kit to hit even more NGSS standards?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3E15-8DA2-494A-B3EB-49B8B879DD6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3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645400" y="266700"/>
            <a:ext cx="107950" cy="825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864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6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1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Biotechnology Explorer</a:t>
            </a:r>
            <a:r>
              <a:rPr lang="en-US" sz="120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sz="120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91156B3-8C03-4572-B905-D178580B26D8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5Wql5Kam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lcAveGioa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28700"/>
            <a:ext cx="7772400" cy="1409700"/>
          </a:xfrm>
        </p:spPr>
        <p:txBody>
          <a:bodyPr/>
          <a:lstStyle/>
          <a:p>
            <a:r>
              <a:rPr lang="en-US" sz="2000" dirty="0" smtClean="0">
                <a:solidFill>
                  <a:srgbClr val="FF8000"/>
                </a:solidFill>
              </a:rPr>
              <a:t>Size Exclusion Chromatography: NGSS 3Dimensional approach</a:t>
            </a:r>
            <a:endParaRPr lang="en-US" sz="2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Bio-Rad Biotechnology </a:t>
            </a:r>
            <a:r>
              <a:rPr lang="en-US" sz="1800" dirty="0" smtClean="0"/>
              <a:t>Explorer™ 1660008EDU</a:t>
            </a:r>
            <a:endParaRPr lang="en-US" sz="1800" dirty="0"/>
          </a:p>
        </p:txBody>
      </p:sp>
      <p:pic>
        <p:nvPicPr>
          <p:cNvPr id="8" name="Picture 7" descr="Size_ex_B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63" y="3066256"/>
            <a:ext cx="3021137" cy="24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1371600"/>
            <a:ext cx="8048625" cy="4114800"/>
          </a:xfrm>
        </p:spPr>
        <p:txBody>
          <a:bodyPr/>
          <a:lstStyle/>
          <a:p>
            <a:r>
              <a:rPr lang="en-US" dirty="0" smtClean="0"/>
              <a:t>Read silently, underlying key ideas and terms  (5 min)</a:t>
            </a:r>
          </a:p>
          <a:p>
            <a:r>
              <a:rPr lang="en-US" dirty="0" smtClean="0"/>
              <a:t>Keep in mind the question: </a:t>
            </a:r>
          </a:p>
          <a:p>
            <a:pPr lvl="1"/>
            <a:r>
              <a:rPr lang="en-US" dirty="0" smtClean="0"/>
              <a:t>“How does Size Exclusion Chromatography Separate Molecules?”</a:t>
            </a:r>
          </a:p>
          <a:p>
            <a:r>
              <a:rPr lang="en-US" dirty="0" smtClean="0"/>
              <a:t>Revise your cartoon model with what you’ve learned (2 min)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materials we have for us to test our models</a:t>
            </a:r>
          </a:p>
          <a:p>
            <a:pPr lvl="1"/>
            <a:r>
              <a:rPr lang="en-US" dirty="0" smtClean="0"/>
              <a:t>Vitamin B12 </a:t>
            </a:r>
          </a:p>
          <a:p>
            <a:pPr lvl="1"/>
            <a:r>
              <a:rPr lang="en-US" dirty="0" smtClean="0"/>
              <a:t>Hemoglobin</a:t>
            </a:r>
          </a:p>
          <a:p>
            <a:pPr lvl="1"/>
            <a:r>
              <a:rPr lang="en-US" dirty="0" smtClean="0"/>
              <a:t>Columns</a:t>
            </a:r>
          </a:p>
          <a:p>
            <a:pPr lvl="1"/>
            <a:r>
              <a:rPr lang="en-US" dirty="0" smtClean="0"/>
              <a:t>Solid phase – polyacrylamide P60 beads</a:t>
            </a:r>
          </a:p>
          <a:p>
            <a:pPr lvl="1"/>
            <a:r>
              <a:rPr lang="en-US" dirty="0" smtClean="0"/>
              <a:t>Mobile phase – column buffer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an experiment to test models</a:t>
            </a:r>
            <a:endParaRPr lang="en-US" dirty="0"/>
          </a:p>
        </p:txBody>
      </p:sp>
      <p:pic>
        <p:nvPicPr>
          <p:cNvPr id="4098" name="Picture 2" descr="http://www.bio-rad.com/webroot/web/images/lse/products/protein_analysis_kits/sku_view/global/166-0008EDU_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24364"/>
          <a:stretch/>
        </p:blipFill>
        <p:spPr bwMode="auto">
          <a:xfrm>
            <a:off x="5429251" y="4138497"/>
            <a:ext cx="3613150" cy="190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text on the two molecules we are going to attempt to separate and the text on the solid phase to be used in Size Exclusion Chromatography (5 min)</a:t>
            </a:r>
          </a:p>
          <a:p>
            <a:pPr lvl="1"/>
            <a:r>
              <a:rPr lang="en-US" dirty="0" smtClean="0"/>
              <a:t>Highlight/underline information that you think will be important to understanding how the molecules will separate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Reading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B12 (</a:t>
            </a:r>
            <a:r>
              <a:rPr lang="en-US" dirty="0" err="1" smtClean="0"/>
              <a:t>Cyanocobalamin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402" name="Picture 2" descr="ChemSpider 2D Image | Cyanocobalamin | C63H88CoN14O14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b="20800"/>
          <a:stretch/>
        </p:blipFill>
        <p:spPr bwMode="auto">
          <a:xfrm>
            <a:off x="0" y="1738313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1111" r="74427" b="43758"/>
          <a:stretch/>
        </p:blipFill>
        <p:spPr bwMode="auto">
          <a:xfrm>
            <a:off x="5038725" y="1381128"/>
            <a:ext cx="3581399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95774" y="62980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CSID:24921423, http://www.chemspider.com/Chemical-Structure.24921423.html (accessed 19:55, Sep 8, 2015)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477001" y="323850"/>
            <a:ext cx="742950" cy="733424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9362" y="5069532"/>
            <a:ext cx="503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1,350 Daltons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pic>
        <p:nvPicPr>
          <p:cNvPr id="103426" name="Picture 2" descr="File:1904 Hemoglob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8" r="44417"/>
          <a:stretch/>
        </p:blipFill>
        <p:spPr bwMode="auto">
          <a:xfrm>
            <a:off x="0" y="1304925"/>
            <a:ext cx="423545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 bwMode="auto">
          <a:xfrm rot="15973485">
            <a:off x="2477439" y="1610388"/>
            <a:ext cx="3169861" cy="3139788"/>
          </a:xfrm>
          <a:prstGeom prst="triangle">
            <a:avLst/>
          </a:prstGeom>
          <a:solidFill>
            <a:schemeClr val="accent1">
              <a:alpha val="6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19625" y="1181100"/>
            <a:ext cx="3933825" cy="3657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" name="Picture 4" descr="File:1904 Hemoglob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/>
          <a:stretch/>
        </p:blipFill>
        <p:spPr bwMode="auto">
          <a:xfrm>
            <a:off x="5400675" y="1571625"/>
            <a:ext cx="2386672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6477001" y="323850"/>
            <a:ext cx="742950" cy="733424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3051" y="6347252"/>
            <a:ext cx="2657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https://commons.wikimedia.org/wiki/File:1904_Hemoglobin.jpg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9362" y="5069532"/>
            <a:ext cx="503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65,000 Daltons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Exclusion Matrix – Polyacrylamide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66700" y="1699794"/>
            <a:ext cx="1114425" cy="2476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5" name="Straight Connector 4"/>
          <p:cNvCxnSpPr>
            <a:stCxn id="4" idx="2"/>
          </p:cNvCxnSpPr>
          <p:nvPr/>
        </p:nvCxnSpPr>
        <p:spPr bwMode="auto">
          <a:xfrm>
            <a:off x="266700" y="1823619"/>
            <a:ext cx="0" cy="23860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390650" y="1833144"/>
            <a:ext cx="0" cy="23860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66700" y="4228682"/>
            <a:ext cx="366712" cy="462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019175" y="4247730"/>
            <a:ext cx="371476" cy="443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8"/>
          <p:cNvSpPr/>
          <p:nvPr/>
        </p:nvSpPr>
        <p:spPr bwMode="auto">
          <a:xfrm>
            <a:off x="623887" y="5222258"/>
            <a:ext cx="385763" cy="8043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 bwMode="auto">
          <a:xfrm flipH="1">
            <a:off x="623887" y="4690975"/>
            <a:ext cx="9525" cy="57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014412" y="4681450"/>
            <a:ext cx="9525" cy="57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460770" y="3366670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50093" y="350996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" y="3543298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40567" y="3853281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8643" y="3614738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903685" y="3758031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7181" y="375761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7218" y="391001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83368" y="400526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97692" y="4396206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35768" y="415766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88194" y="4114798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67991" y="3561930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73917" y="4196181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64419" y="391477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71536" y="4372391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0770" y="2490370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50093" y="263366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66700" y="2666998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40567" y="2976981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78643" y="2738438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903685" y="2881731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07181" y="288131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07218" y="303371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83368" y="3162716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067991" y="2685630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64419" y="3038473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50093" y="3295648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045367" y="3295648"/>
            <a:ext cx="273844" cy="2476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4" name="Arc 53"/>
          <p:cNvSpPr/>
          <p:nvPr/>
        </p:nvSpPr>
        <p:spPr bwMode="auto">
          <a:xfrm>
            <a:off x="1177529" y="1491501"/>
            <a:ext cx="2378870" cy="3152355"/>
          </a:xfrm>
          <a:prstGeom prst="arc">
            <a:avLst>
              <a:gd name="adj1" fmla="val 16200000"/>
              <a:gd name="adj2" fmla="val 5466998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 rot="16200000">
            <a:off x="266910" y="2543803"/>
            <a:ext cx="3152357" cy="1047753"/>
          </a:xfrm>
          <a:prstGeom prst="triangle">
            <a:avLst/>
          </a:prstGeom>
          <a:solidFill>
            <a:schemeClr val="bg2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366966" y="1491500"/>
            <a:ext cx="1690684" cy="315235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 rot="16200000">
            <a:off x="2992818" y="2293142"/>
            <a:ext cx="2620215" cy="1528767"/>
          </a:xfrm>
          <a:prstGeom prst="triangle">
            <a:avLst/>
          </a:prstGeom>
          <a:solidFill>
            <a:schemeClr val="bg2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9" name="Arc 58"/>
          <p:cNvSpPr/>
          <p:nvPr/>
        </p:nvSpPr>
        <p:spPr bwMode="auto">
          <a:xfrm rot="4983049">
            <a:off x="1991865" y="2780292"/>
            <a:ext cx="1215167" cy="2512349"/>
          </a:xfrm>
          <a:prstGeom prst="arc">
            <a:avLst>
              <a:gd name="adj1" fmla="val 16200000"/>
              <a:gd name="adj2" fmla="val 171366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" name="Arc 59"/>
          <p:cNvSpPr/>
          <p:nvPr/>
        </p:nvSpPr>
        <p:spPr bwMode="auto">
          <a:xfrm rot="4983049">
            <a:off x="2032085" y="1446371"/>
            <a:ext cx="1215167" cy="2512349"/>
          </a:xfrm>
          <a:prstGeom prst="arc">
            <a:avLst>
              <a:gd name="adj1" fmla="val 16200000"/>
              <a:gd name="adj2" fmla="val 171366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1" name="Arc 60"/>
          <p:cNvSpPr/>
          <p:nvPr/>
        </p:nvSpPr>
        <p:spPr bwMode="auto">
          <a:xfrm rot="4983049">
            <a:off x="1991864" y="2217404"/>
            <a:ext cx="1215167" cy="2512349"/>
          </a:xfrm>
          <a:prstGeom prst="arc">
            <a:avLst>
              <a:gd name="adj1" fmla="val 16200000"/>
              <a:gd name="adj2" fmla="val 171366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" name="Arc 61"/>
          <p:cNvSpPr/>
          <p:nvPr/>
        </p:nvSpPr>
        <p:spPr bwMode="auto">
          <a:xfrm rot="4983049">
            <a:off x="2054708" y="793415"/>
            <a:ext cx="1215167" cy="2512349"/>
          </a:xfrm>
          <a:prstGeom prst="arc">
            <a:avLst>
              <a:gd name="adj1" fmla="val 16200000"/>
              <a:gd name="adj2" fmla="val 171366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3" name="Arc 62"/>
          <p:cNvSpPr/>
          <p:nvPr/>
        </p:nvSpPr>
        <p:spPr bwMode="auto">
          <a:xfrm rot="4983049">
            <a:off x="2127851" y="2186243"/>
            <a:ext cx="1215167" cy="1659710"/>
          </a:xfrm>
          <a:prstGeom prst="arc">
            <a:avLst>
              <a:gd name="adj1" fmla="val 16200000"/>
              <a:gd name="adj2" fmla="val 171366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64" name="Group 63"/>
          <p:cNvGrpSpPr/>
          <p:nvPr/>
        </p:nvGrpSpPr>
        <p:grpSpPr>
          <a:xfrm rot="774490">
            <a:off x="5363021" y="3288251"/>
            <a:ext cx="2837309" cy="1322431"/>
            <a:chOff x="5777359" y="2375649"/>
            <a:chExt cx="2837309" cy="1322431"/>
          </a:xfrm>
        </p:grpSpPr>
        <p:pic>
          <p:nvPicPr>
            <p:cNvPr id="3074" name="Picture 2" descr="http://pradipjntu.files.wordpress.com/2011/06/acrylamiderxn_425x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04" b="13485"/>
            <a:stretch/>
          </p:blipFill>
          <p:spPr bwMode="auto">
            <a:xfrm>
              <a:off x="5777359" y="2378865"/>
              <a:ext cx="1494284" cy="131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http://pradipjntu.files.wordpress.com/2011/06/acrylamiderxn_425x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2" r="-1" b="13274"/>
            <a:stretch/>
          </p:blipFill>
          <p:spPr bwMode="auto">
            <a:xfrm>
              <a:off x="7172325" y="2375649"/>
              <a:ext cx="1442343" cy="132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 rot="20402782">
            <a:off x="5219576" y="1609326"/>
            <a:ext cx="2837309" cy="1322431"/>
            <a:chOff x="5777359" y="2375649"/>
            <a:chExt cx="2837309" cy="1322431"/>
          </a:xfrm>
        </p:grpSpPr>
        <p:pic>
          <p:nvPicPr>
            <p:cNvPr id="68" name="Picture 2" descr="http://pradipjntu.files.wordpress.com/2011/06/acrylamiderxn_425x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04" b="13485"/>
            <a:stretch/>
          </p:blipFill>
          <p:spPr bwMode="auto">
            <a:xfrm>
              <a:off x="5777359" y="2378865"/>
              <a:ext cx="1494284" cy="131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http://pradipjntu.files.wordpress.com/2011/06/acrylamiderxn_425x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2" r="-1" b="13274"/>
            <a:stretch/>
          </p:blipFill>
          <p:spPr bwMode="auto">
            <a:xfrm>
              <a:off x="7172325" y="2375649"/>
              <a:ext cx="1442343" cy="132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Right Brace 65"/>
          <p:cNvSpPr/>
          <p:nvPr/>
        </p:nvSpPr>
        <p:spPr bwMode="auto">
          <a:xfrm>
            <a:off x="7874038" y="2490368"/>
            <a:ext cx="438150" cy="952500"/>
          </a:xfrm>
          <a:prstGeom prst="rightBrac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91525" y="2702545"/>
            <a:ext cx="75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</a:p>
          <a:p>
            <a:r>
              <a:rPr lang="en-US" dirty="0" err="1" smtClean="0"/>
              <a:t>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larger is Hemoglobin then Vitamin B12?</a:t>
            </a:r>
          </a:p>
          <a:p>
            <a:pPr lvl="1"/>
            <a:r>
              <a:rPr lang="en-US" dirty="0" smtClean="0"/>
              <a:t>We are going to use the assumption that mass (Daltons) closely reflects size (Angstroms) </a:t>
            </a:r>
          </a:p>
          <a:p>
            <a:pPr lvl="1"/>
            <a:r>
              <a:rPr lang="en-US" dirty="0" smtClean="0"/>
              <a:t>Turn on your basic math skills! </a:t>
            </a:r>
          </a:p>
          <a:p>
            <a:r>
              <a:rPr lang="en-US" dirty="0" smtClean="0"/>
              <a:t>Make a quick cartoon of the size difference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the sizes with a quick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Model of Molecule Sizes (scale)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1454" y="5195887"/>
            <a:ext cx="241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51821" y="1471758"/>
            <a:ext cx="241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Vitamin B12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1129" y="1771499"/>
            <a:ext cx="171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1,350 Daltons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05285" y="5522713"/>
            <a:ext cx="171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65,000 Daltons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 bwMode="auto">
          <a:xfrm>
            <a:off x="94059" y="1166959"/>
            <a:ext cx="4545805" cy="4954786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010151" y="162877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2517" y="2943219"/>
            <a:ext cx="3476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~48X Greater in Size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84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molecule will exit the column first?</a:t>
            </a:r>
          </a:p>
          <a:p>
            <a:pPr lvl="1"/>
            <a:r>
              <a:rPr lang="en-US" dirty="0" smtClean="0"/>
              <a:t>Hemoglobin?</a:t>
            </a:r>
          </a:p>
          <a:p>
            <a:pPr lvl="1"/>
            <a:r>
              <a:rPr lang="en-US" dirty="0" smtClean="0"/>
              <a:t>Vitamin B12?</a:t>
            </a:r>
          </a:p>
          <a:p>
            <a:r>
              <a:rPr lang="en-US" dirty="0" smtClean="0"/>
              <a:t>Quick formative assessment tool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Predictions based upon models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2" t="28426" r="40937" b="46666"/>
          <a:stretch/>
        </p:blipFill>
        <p:spPr bwMode="auto">
          <a:xfrm>
            <a:off x="361949" y="3238498"/>
            <a:ext cx="3598185" cy="283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2138" r="87697" b="94511"/>
          <a:stretch/>
        </p:blipFill>
        <p:spPr bwMode="auto">
          <a:xfrm>
            <a:off x="4143374" y="4043361"/>
            <a:ext cx="4886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5850" y="3467100"/>
            <a:ext cx="35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your device type in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Out Experiment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363244"/>
            <a:ext cx="35052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2999" y="1181894"/>
            <a:ext cx="74580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indent="0" algn="l" eaLnBrk="1" hangingPunct="1">
              <a:spcBef>
                <a:spcPct val="20000"/>
              </a:spcBef>
            </a:pPr>
            <a:r>
              <a:rPr lang="en-US" altLang="en-US" dirty="0" smtClean="0"/>
              <a:t>1. Label </a:t>
            </a:r>
            <a:r>
              <a:rPr lang="en-US" altLang="en-US" dirty="0"/>
              <a:t>10 collection tubes sequentially</a:t>
            </a:r>
          </a:p>
          <a:p>
            <a:pPr marL="0" indent="0" algn="l" eaLnBrk="1" hangingPunct="1">
              <a:spcBef>
                <a:spcPct val="20000"/>
              </a:spcBef>
            </a:pPr>
            <a:endParaRPr lang="en-US" altLang="en-US" dirty="0" smtClean="0"/>
          </a:p>
          <a:p>
            <a:pPr marL="0" indent="0" algn="l" eaLnBrk="1" hangingPunct="1">
              <a:spcBef>
                <a:spcPct val="20000"/>
              </a:spcBef>
            </a:pPr>
            <a:r>
              <a:rPr lang="en-US" altLang="en-US" dirty="0" smtClean="0"/>
              <a:t>2. Label </a:t>
            </a:r>
            <a:r>
              <a:rPr lang="en-US" altLang="en-US" dirty="0"/>
              <a:t>last 2 tubes “waste” and “column buffer”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dirty="0"/>
          </a:p>
          <a:p>
            <a:pPr marL="0" indent="0" algn="l" eaLnBrk="1" hangingPunct="1">
              <a:spcBef>
                <a:spcPct val="20000"/>
              </a:spcBef>
            </a:pPr>
            <a:endParaRPr lang="en-US" altLang="en-US" dirty="0"/>
          </a:p>
          <a:p>
            <a:pPr marL="0" indent="0" algn="l" eaLnBrk="1" hangingPunct="1">
              <a:spcBef>
                <a:spcPct val="20000"/>
              </a:spcBef>
            </a:pPr>
            <a:r>
              <a:rPr lang="en-US" altLang="en-US" dirty="0" smtClean="0"/>
              <a:t>3.Aliquot </a:t>
            </a:r>
            <a:r>
              <a:rPr lang="en-US" altLang="en-US" dirty="0"/>
              <a:t>4ml of Column buffer into the tube labeled column buffer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829719"/>
            <a:ext cx="5486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9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Instructors - Bio-Rad Curriculum and Training Specialists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1" t="25562" r="19160" b="16201"/>
          <a:stretch/>
        </p:blipFill>
        <p:spPr bwMode="auto">
          <a:xfrm>
            <a:off x="378078" y="1541173"/>
            <a:ext cx="7215259" cy="43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/>
          </p:cNvSpPr>
          <p:nvPr/>
        </p:nvSpPr>
        <p:spPr bwMode="auto">
          <a:xfrm>
            <a:off x="4410075" y="5381625"/>
            <a:ext cx="4100513" cy="790575"/>
          </a:xfrm>
          <a:custGeom>
            <a:avLst/>
            <a:gdLst>
              <a:gd name="T0" fmla="*/ 2147483647 w 21600"/>
              <a:gd name="T1" fmla="*/ 1178659776 h 21600"/>
              <a:gd name="T2" fmla="*/ 2147483647 w 21600"/>
              <a:gd name="T3" fmla="*/ 1178659776 h 21600"/>
              <a:gd name="T4" fmla="*/ 2147483647 w 21600"/>
              <a:gd name="T5" fmla="*/ 1178659776 h 21600"/>
              <a:gd name="T6" fmla="*/ 2147483647 w 21600"/>
              <a:gd name="T7" fmla="*/ 11786597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795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Leigh Brown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leigh_brown@bio-rad.com</a:t>
            </a: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82622" y="1226077"/>
            <a:ext cx="4100513" cy="790575"/>
          </a:xfrm>
          <a:custGeom>
            <a:avLst/>
            <a:gdLst>
              <a:gd name="T0" fmla="*/ 2147483647 w 21600"/>
              <a:gd name="T1" fmla="*/ 1178659776 h 21600"/>
              <a:gd name="T2" fmla="*/ 2147483647 w 21600"/>
              <a:gd name="T3" fmla="*/ 1178659776 h 21600"/>
              <a:gd name="T4" fmla="*/ 2147483647 w 21600"/>
              <a:gd name="T5" fmla="*/ 1178659776 h 21600"/>
              <a:gd name="T6" fmla="*/ 2147483647 w 21600"/>
              <a:gd name="T7" fmla="*/ 11786597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795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Damon </a:t>
            </a:r>
            <a:r>
              <a:rPr lang="en-US" altLang="en-US" sz="1400" b="1" dirty="0" err="1" smtClean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Tighe</a:t>
            </a:r>
            <a:endParaRPr lang="en-US" altLang="en-US" sz="1400" b="1" dirty="0" smtClean="0"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damon_tighe@bio-rad.com</a:t>
            </a:r>
            <a:endParaRPr lang="en-US" altLang="en-US" sz="1400" b="1" dirty="0"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3638" y="4540250"/>
            <a:ext cx="842962" cy="841375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5200" y="4019550"/>
            <a:ext cx="830263" cy="831850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 descr="Damon Tig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25" y="2633518"/>
            <a:ext cx="908050" cy="90805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5532" r="72502" b="37538"/>
          <a:stretch/>
        </p:blipFill>
        <p:spPr bwMode="auto">
          <a:xfrm>
            <a:off x="5919283" y="1879107"/>
            <a:ext cx="853173" cy="875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38100" contourW="31750">
            <a:bevelT w="0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/>
          <p:cNvSpPr>
            <a:spLocks/>
          </p:cNvSpPr>
          <p:nvPr/>
        </p:nvSpPr>
        <p:spPr bwMode="auto">
          <a:xfrm>
            <a:off x="4650546" y="1145885"/>
            <a:ext cx="4100512" cy="790575"/>
          </a:xfrm>
          <a:custGeom>
            <a:avLst/>
            <a:gdLst>
              <a:gd name="T0" fmla="*/ 2147483647 w 21600"/>
              <a:gd name="T1" fmla="*/ 1178659776 h 21600"/>
              <a:gd name="T2" fmla="*/ 2147483647 w 21600"/>
              <a:gd name="T3" fmla="*/ 1178659776 h 21600"/>
              <a:gd name="T4" fmla="*/ 2147483647 w 21600"/>
              <a:gd name="T5" fmla="*/ 1178659776 h 21600"/>
              <a:gd name="T6" fmla="*/ 2147483647 w 21600"/>
              <a:gd name="T7" fmla="*/ 11786597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795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err="1" smtClean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Tamica</a:t>
            </a:r>
            <a:r>
              <a:rPr lang="en-US" altLang="en-US" sz="1400" b="1" dirty="0" smtClean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 Stubbs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Tamica_stubbs@bio-rad.com</a:t>
            </a:r>
            <a:endParaRPr lang="en-US" altLang="en-US" sz="1400" b="1" dirty="0"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sp>
        <p:nvSpPr>
          <p:cNvPr id="13" name="AutoShape 4"/>
          <p:cNvSpPr>
            <a:spLocks/>
          </p:cNvSpPr>
          <p:nvPr/>
        </p:nvSpPr>
        <p:spPr bwMode="auto">
          <a:xfrm>
            <a:off x="6597218" y="4889500"/>
            <a:ext cx="4100512" cy="790575"/>
          </a:xfrm>
          <a:custGeom>
            <a:avLst/>
            <a:gdLst>
              <a:gd name="T0" fmla="*/ 2147483647 w 21600"/>
              <a:gd name="T1" fmla="*/ 1178659776 h 21600"/>
              <a:gd name="T2" fmla="*/ 2147483647 w 21600"/>
              <a:gd name="T3" fmla="*/ 1178659776 h 21600"/>
              <a:gd name="T4" fmla="*/ 2147483647 w 21600"/>
              <a:gd name="T5" fmla="*/ 1178659776 h 21600"/>
              <a:gd name="T6" fmla="*/ 2147483647 w 21600"/>
              <a:gd name="T7" fmla="*/ 11786597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795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Sherri Andrews, Ph.D.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sherri_andrews@bio-rad.com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Out Experiment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067050"/>
            <a:ext cx="31242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1825" y="1199019"/>
            <a:ext cx="83597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/>
            <a:r>
              <a:rPr lang="en-US" altLang="en-US" dirty="0" smtClean="0"/>
              <a:t>4. </a:t>
            </a:r>
            <a:r>
              <a:rPr lang="en-US" altLang="en-US" dirty="0"/>
              <a:t>Remove the cap and snap off the end of the sizing column</a:t>
            </a:r>
          </a:p>
          <a:p>
            <a:pPr algn="l" eaLnBrk="1" hangingPunct="1">
              <a:buFontTx/>
              <a:buChar char="•"/>
            </a:pPr>
            <a:endParaRPr lang="en-US" altLang="en-US" dirty="0"/>
          </a:p>
          <a:p>
            <a:pPr algn="l" eaLnBrk="1" hangingPunct="1"/>
            <a:r>
              <a:rPr lang="en-US" altLang="en-US" dirty="0" smtClean="0"/>
              <a:t>5. </a:t>
            </a:r>
            <a:r>
              <a:rPr lang="en-US" altLang="en-US" dirty="0"/>
              <a:t>Allow all of the buffer to drain into the waste tube</a:t>
            </a:r>
          </a:p>
          <a:p>
            <a:pPr algn="l" eaLnBrk="1" hangingPunct="1">
              <a:buFontTx/>
              <a:buChar char="•"/>
            </a:pPr>
            <a:endParaRPr lang="en-US" altLang="en-US" dirty="0"/>
          </a:p>
          <a:p>
            <a:pPr algn="l" eaLnBrk="1" hangingPunct="1"/>
            <a:r>
              <a:rPr lang="en-US" altLang="en-US" dirty="0" smtClean="0"/>
              <a:t>6.  </a:t>
            </a:r>
            <a:r>
              <a:rPr lang="en-US" altLang="en-US" dirty="0"/>
              <a:t>Cap the end of the column</a:t>
            </a:r>
          </a:p>
        </p:txBody>
      </p:sp>
    </p:spTree>
    <p:extLst>
      <p:ext uri="{BB962C8B-B14F-4D97-AF65-F5344CB8AC3E}">
        <p14:creationId xmlns:p14="http://schemas.microsoft.com/office/powerpoint/2010/main" val="13669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Out Experiment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43" y="2514600"/>
            <a:ext cx="30972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2450" y="1524000"/>
            <a:ext cx="6457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/>
            <a:r>
              <a:rPr lang="en-US" altLang="en-US" dirty="0" smtClean="0"/>
              <a:t>7. </a:t>
            </a:r>
            <a:r>
              <a:rPr lang="en-US" altLang="en-US" dirty="0"/>
              <a:t>Place column in tube 1</a:t>
            </a:r>
          </a:p>
          <a:p>
            <a:pPr algn="l" eaLnBrk="1" hangingPunct="1"/>
            <a:endParaRPr lang="en-US" altLang="en-US" dirty="0"/>
          </a:p>
          <a:p>
            <a:pPr algn="l" eaLnBrk="1" hangingPunct="1"/>
            <a:r>
              <a:rPr lang="en-US" altLang="en-US" dirty="0" smtClean="0"/>
              <a:t>8. </a:t>
            </a:r>
            <a:r>
              <a:rPr lang="en-US" altLang="en-US" dirty="0"/>
              <a:t>Add 1 drop of protein mix</a:t>
            </a:r>
          </a:p>
        </p:txBody>
      </p:sp>
    </p:spTree>
    <p:extLst>
      <p:ext uri="{BB962C8B-B14F-4D97-AF65-F5344CB8AC3E}">
        <p14:creationId xmlns:p14="http://schemas.microsoft.com/office/powerpoint/2010/main" val="13669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Out Experiment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9893" y="1600200"/>
            <a:ext cx="89941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3200">
              <a:latin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0500" y="1219200"/>
            <a:ext cx="88773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indent="0" algn="l" eaLnBrk="1" hangingPunct="1"/>
            <a:r>
              <a:rPr lang="en-US" altLang="en-US" sz="2000" dirty="0" smtClean="0"/>
              <a:t>9. Carefully </a:t>
            </a:r>
            <a:r>
              <a:rPr lang="en-US" altLang="en-US" sz="2000" dirty="0"/>
              <a:t>add 250ul of column buffer to the top of the column (2x) and begin to collect drops into tube 1 - </a:t>
            </a:r>
            <a:r>
              <a:rPr lang="en-US" altLang="en-US" sz="2000" dirty="0">
                <a:solidFill>
                  <a:srgbClr val="FF6600"/>
                </a:solidFill>
              </a:rPr>
              <a:t>Size separation will work best when the column is left undisturbed</a:t>
            </a:r>
          </a:p>
          <a:p>
            <a:pPr algn="l" eaLnBrk="1" hangingPunct="1">
              <a:buFontTx/>
              <a:buChar char="•"/>
            </a:pPr>
            <a:endParaRPr lang="en-US" altLang="en-US" sz="2000" dirty="0"/>
          </a:p>
          <a:p>
            <a:pPr marL="0" indent="0" algn="l" eaLnBrk="1" hangingPunct="1"/>
            <a:r>
              <a:rPr lang="en-US" altLang="en-US" sz="2000" dirty="0" smtClean="0"/>
              <a:t>10. Carefully </a:t>
            </a:r>
            <a:r>
              <a:rPr lang="en-US" altLang="en-US" sz="2000" dirty="0"/>
              <a:t>add 3ml of column buffer to the column</a:t>
            </a:r>
          </a:p>
          <a:p>
            <a:pPr algn="l" eaLnBrk="1" hangingPunct="1">
              <a:buFontTx/>
              <a:buChar char="•"/>
            </a:pPr>
            <a:endParaRPr lang="en-US" altLang="en-US" sz="2000" dirty="0"/>
          </a:p>
          <a:p>
            <a:pPr marL="0" indent="0" algn="l" eaLnBrk="1" hangingPunct="1"/>
            <a:r>
              <a:rPr lang="en-US" altLang="en-US" sz="2000" dirty="0" smtClean="0"/>
              <a:t>11. Transfer </a:t>
            </a:r>
            <a:r>
              <a:rPr lang="en-US" altLang="en-US" sz="2000" dirty="0"/>
              <a:t>column to tube 2 and begin fraction collection</a:t>
            </a:r>
          </a:p>
          <a:p>
            <a:pPr algn="l" eaLnBrk="1" hangingPunct="1">
              <a:buFontTx/>
              <a:buChar char="•"/>
            </a:pPr>
            <a:endParaRPr lang="en-US" altLang="en-US" sz="2000" dirty="0"/>
          </a:p>
          <a:p>
            <a:pPr marL="0" indent="0" algn="l" eaLnBrk="1" hangingPunct="1"/>
            <a:r>
              <a:rPr lang="en-US" altLang="en-US" sz="2000" dirty="0" smtClean="0"/>
              <a:t>12. Collect </a:t>
            </a:r>
            <a:r>
              <a:rPr lang="en-US" altLang="en-US" sz="2000" dirty="0"/>
              <a:t>5 drops of buffer into tube 2 and transfer the column to tube 3</a:t>
            </a:r>
          </a:p>
          <a:p>
            <a:pPr algn="l" eaLnBrk="1" hangingPunct="1">
              <a:buFontTx/>
              <a:buChar char="•"/>
            </a:pPr>
            <a:endParaRPr lang="en-US" altLang="en-US" sz="2000" dirty="0"/>
          </a:p>
          <a:p>
            <a:pPr marL="0" indent="0" algn="l" eaLnBrk="1" hangingPunct="1"/>
            <a:r>
              <a:rPr lang="en-US" altLang="en-US" sz="2000" dirty="0" smtClean="0"/>
              <a:t>14. Repeat </a:t>
            </a:r>
            <a:r>
              <a:rPr lang="en-US" altLang="en-US" sz="2000" dirty="0"/>
              <a:t>the same collection procedure collecting 5 drops into each tube</a:t>
            </a:r>
          </a:p>
          <a:p>
            <a:pPr algn="l" eaLnBrk="1" hangingPunct="1">
              <a:buFontTx/>
              <a:buChar char="•"/>
            </a:pPr>
            <a:endParaRPr lang="en-US" altLang="en-US" sz="2000" dirty="0"/>
          </a:p>
          <a:p>
            <a:pPr marL="0" indent="0" algn="l" eaLnBrk="1" hangingPunct="1"/>
            <a:r>
              <a:rPr lang="en-US" altLang="en-US" sz="2000" dirty="0" smtClean="0"/>
              <a:t>15. Collect </a:t>
            </a:r>
            <a:r>
              <a:rPr lang="en-US" altLang="en-US" sz="2000" dirty="0"/>
              <a:t>10 drops at tube 10</a:t>
            </a:r>
          </a:p>
        </p:txBody>
      </p:sp>
    </p:spTree>
    <p:extLst>
      <p:ext uri="{BB962C8B-B14F-4D97-AF65-F5344CB8AC3E}">
        <p14:creationId xmlns:p14="http://schemas.microsoft.com/office/powerpoint/2010/main" val="1983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Kinesthetic Size Exclusion Chromatography model</a:t>
            </a:r>
          </a:p>
          <a:p>
            <a:pPr lvl="1"/>
            <a:r>
              <a:rPr lang="en-US" dirty="0" smtClean="0"/>
              <a:t>Everyone line up against one wall of the room</a:t>
            </a:r>
          </a:p>
          <a:p>
            <a:pPr lvl="1"/>
            <a:r>
              <a:rPr lang="en-US" dirty="0" smtClean="0"/>
              <a:t>Count off as Hemoglobin and Vitamin B12</a:t>
            </a:r>
            <a:endParaRPr lang="en-US" dirty="0"/>
          </a:p>
          <a:p>
            <a:pPr lvl="1"/>
            <a:r>
              <a:rPr lang="en-US" dirty="0" smtClean="0"/>
              <a:t>On the count of 3, everyone try to migrate to the opposite side of the room</a:t>
            </a:r>
          </a:p>
          <a:p>
            <a:pPr lvl="2"/>
            <a:r>
              <a:rPr lang="en-US" dirty="0" smtClean="0"/>
              <a:t>Vitamin B12s must stop and sit briefly in any chair they encounter along the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Modeling Ideas</a:t>
            </a:r>
            <a:endParaRPr lang="en-US" dirty="0"/>
          </a:p>
        </p:txBody>
      </p:sp>
      <p:pic>
        <p:nvPicPr>
          <p:cNvPr id="4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5105399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5105399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5103017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6" y="5105399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5103017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3936206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3936206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933824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6" y="3936206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tighe\AppData\Local\Microsoft\Windows\Temporary Internet Files\Content.IE5\JJ4KBRUJ\diamond-table-500x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3933824"/>
            <a:ext cx="1390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dtighe\AppData\Local\Microsoft\Windows\Temporary Internet Files\Content.IE5\Z61T32MM\PngMedium-modern-chair-13879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00" y="4518243"/>
            <a:ext cx="455249" cy="6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dtighe\AppData\Local\Microsoft\Windows\Temporary Internet Files\Content.IE5\Z61T32MM\PngMedium-modern-chair-13879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1" y="4542053"/>
            <a:ext cx="455249" cy="6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dtighe\AppData\Local\Microsoft\Windows\Temporary Internet Files\Content.IE5\Z61T32MM\PngMedium-modern-chair-13879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53" y="4529067"/>
            <a:ext cx="455249" cy="6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tighe\AppData\Local\Microsoft\Windows\Temporary Internet Files\Content.IE5\Z61T32MM\PngMedium-modern-chair-13879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4561105"/>
            <a:ext cx="455249" cy="6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dtighe\AppData\Local\Microsoft\Windows\Temporary Internet Files\Content.IE5\Z61T32MM\PngMedium-modern-chair-13879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565867"/>
            <a:ext cx="455249" cy="6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4" t="59988" r="47351" b="29382"/>
          <a:stretch/>
        </p:blipFill>
        <p:spPr bwMode="auto">
          <a:xfrm>
            <a:off x="8210551" y="4351646"/>
            <a:ext cx="447675" cy="6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4" t="59988" r="47351" b="29382"/>
          <a:stretch/>
        </p:blipFill>
        <p:spPr bwMode="auto">
          <a:xfrm>
            <a:off x="8658226" y="4589679"/>
            <a:ext cx="447675" cy="6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4" t="59988" r="47351" b="29382"/>
          <a:stretch/>
        </p:blipFill>
        <p:spPr bwMode="auto">
          <a:xfrm>
            <a:off x="8620127" y="3933824"/>
            <a:ext cx="447675" cy="6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7" t="59419" r="46992" b="29131"/>
          <a:stretch/>
        </p:blipFill>
        <p:spPr bwMode="auto">
          <a:xfrm>
            <a:off x="8132516" y="4979194"/>
            <a:ext cx="521924" cy="7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7" t="59419" r="46992" b="29131"/>
          <a:stretch/>
        </p:blipFill>
        <p:spPr bwMode="auto">
          <a:xfrm>
            <a:off x="7667626" y="4864604"/>
            <a:ext cx="521924" cy="7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3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40741E-7 C -0.01093 -0.0037 -0.021 -0.00625 -0.03228 -0.00833 C -0.04079 -0.00741 -0.04982 -0.0037 -0.05833 -0.00278 C -0.0868 7.40741E-7 -0.11527 0.00046 -0.14374 0.00417 C -0.16544 0.01366 -0.18697 0.00903 -0.21041 0.00972 C -0.22916 0.00926 -0.24808 0.00949 -0.26666 0.00833 C -0.27013 0.0081 -0.27169 0.00463 -0.27499 0.00417 C -0.28836 0.00278 -0.30138 0.00231 -0.31458 0.00139 C -0.3394 0.00208 -0.38663 -0.0037 -0.41041 0.00694 C -0.43715 0.00648 -0.48072 0.00139 -0.51267 0.00417 C -0.52308 0.00278 -0.53124 -0.00232 -0.54166 -0.00417 C -0.56197 -0.00347 -0.58489 -0.00533 -0.6052 0.00139 C -0.64652 0.00069 -0.67881 0.00301 -0.71666 -0.00417 C -0.75121 0.00092 -0.80503 0.02801 -0.82708 -0.00139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C -0.00399 -0.00348 -0.00816 -0.0051 -0.0125 -0.00695 C -0.01493 -0.00811 -0.01632 -0.01135 -0.01875 -0.0125 C -0.02448 -0.01505 -0.03177 -0.02061 -0.0375 -0.02223 C -0.06163 -0.02871 -0.09497 -0.02593 -0.11667 -0.02639 C -0.14896 -0.02593 -0.18143 -0.02848 -0.21354 -0.02362 C -0.2316 -0.02084 -0.24583 -0.01412 -0.26476 -0.0125 C -0.29202 -0.0051 -0.32031 -0.01297 -0.34792 -0.00695 C -0.36441 -0.00787 -0.37691 -0.00996 -0.39271 -0.00834 C -0.40382 -0.0088 -0.41493 -0.0088 -0.42604 -0.00973 C -0.43507 -0.01042 -0.44514 -0.01436 -0.45417 -0.01528 C -0.47049 -0.01968 -0.54011 -0.01644 -0.54583 -0.01667 C -0.56059 -0.02153 -0.54566 -0.02037 -0.57292 -0.02223 C -0.58768 -0.02871 -0.57691 -0.025 -0.60625 -0.02362 C -0.62778 -0.01412 -0.65608 -0.01713 -0.67604 -0.01667 C -0.71962 -0.00834 -0.73056 -0.01436 -0.79896 -0.01528 C -0.84809 -0.01667 -0.83108 -0.01019 -0.85208 -0.01945 C -0.85868 -0.02246 -0.87188 -0.01482 -0.87188 -0.025 " pathEditMode="relative" ptsTypes="fffffffffffffffffA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96296E-6 C -0.01303 0.00139 -0.02379 0.00556 -0.03646 0.00834 C -0.04376 0.01412 -0.05331 0.01899 -0.06146 0.02084 C -0.07483 0.03264 -0.08785 0.0419 -0.10313 0.04862 C -0.11146 0.05232 -0.10278 0.05139 -0.11355 0.05417 C -0.12379 0.05695 -0.11702 0.05533 -0.13438 0.05695 C -0.14289 0.05602 -0.15018 0.05417 -0.15834 0.05139 C -0.16112 0.04885 -0.16216 0.04885 -0.16355 0.04445 C -0.16442 0.04167 -0.16563 0.03612 -0.16563 0.03612 C -0.16528 0.02917 -0.16806 0.02037 -0.16459 0.01528 C -0.16181 0.01112 -0.15591 0.01412 -0.15209 0.01667 C -0.15018 0.01806 -0.15834 0.01945 -0.15834 0.01945 C -0.15799 0.0213 -0.15869 0.02431 -0.1573 0.025 C -0.15018 0.02848 -0.15018 0.02431 -0.14896 0.01945 C -0.14931 0.0176 -0.14862 0.01436 -0.15001 0.01389 C -0.15365 0.01274 -0.15782 0.01343 -0.16146 0.01528 C -0.16268 0.01598 -0.15938 0.01713 -0.15834 0.01806 C -0.14706 0.0169 -0.14185 0.02107 -0.14376 0.00834 C -0.14879 0.0095 -0.15348 0.01042 -0.15834 0.0125 C -0.1566 0.01945 -0.15331 0.01829 -0.14792 0.01945 C -0.14289 0.01713 -0.14358 0.01482 -0.1448 0.00834 C -0.1448 0.00834 -0.15417 0.01019 -0.15521 0.01112 C -0.15817 0.01366 -0.1566 0.01621 -0.15834 0.01945 C -0.15956 0.022 -0.16251 0.025 -0.16459 0.02639 C -0.17848 0.03635 -0.19254 0.04075 -0.2073 0.04723 C -0.2231 0.04607 -0.24358 0.0419 -0.26042 0.04445 C -0.27813 0.05232 -0.254 0.04815 -0.29896 0.05 C -0.29966 0.05024 -0.30921 0.05209 -0.31042 0.05278 C -0.31164 0.05348 -0.31233 0.05487 -0.31355 0.05556 C -0.31528 0.05649 -0.31702 0.05649 -0.31876 0.05695 C -0.33994 0.07107 -0.36702 0.07107 -0.38959 0.07223 C -0.40556 0.0713 -0.41442 0.06968 -0.42917 0.06806 C -0.43994 0.06459 -0.4264 0.06852 -0.44896 0.06528 C -0.45278 0.06482 -0.45799 0.05996 -0.46146 0.05834 C -0.46876 0.0551 -0.47674 0.05741 -0.48438 0.05695 C -0.5132 0.05209 -0.54289 0.05625 -0.57188 0.05973 C -0.57883 0.05926 -0.58785 0.06343 -0.59271 0.05695 C -0.59671 0.05162 -0.59723 0.047 -0.59896 0.04028 C -0.59931 0.03889 -0.60001 0.03612 -0.60001 0.03612 C -0.59966 0.02963 -0.60018 0.02292 -0.59896 0.01667 C -0.5981 0.01158 -0.58334 0.01112 -0.58334 0.01112 C -0.57518 0.01852 -0.58056 0.01968 -0.58646 0.02362 C -0.5889 0.02315 -0.59167 0.02408 -0.59376 0.02223 C -0.59462 0.0213 -0.59341 0.01899 -0.59271 0.01806 C -0.5882 0.01204 -0.58664 0.0125 -0.58126 0.01112 C -0.57952 0.01158 -0.57744 0.01112 -0.57605 0.0125 C -0.57414 0.01412 -0.57518 0.02084 -0.57605 0.02223 C -0.57674 0.02338 -0.57813 0.02315 -0.57917 0.02362 C -0.59028 0.022 -0.59028 0.02338 -0.58855 0.00973 C -0.58178 0.01088 -0.57813 0.0095 -0.57605 0.01806 C -0.57657 0.0257 -0.57501 0.03334 -0.57917 0.03889 C -0.58299 0.04399 -0.60539 0.05232 -0.61146 0.05278 C -0.62327 0.05348 -0.63508 0.05371 -0.64688 0.05417 C -0.65556 0.05811 -0.66511 0.05672 -0.67396 0.05973 C -0.77657 0.05695 -0.68994 0.05996 -0.74271 0.05695 C -0.76008 0.05602 -0.7948 0.05417 -0.7948 0.05417 C -0.79862 0.05371 -0.80244 0.05394 -0.80626 0.05278 C -0.81112 0.05139 -0.81268 0.04746 -0.81876 0.04723 C -0.83403 0.0463 -0.86459 0.04584 -0.86459 0.04584 " pathEditMode="relative" ptsTypes="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18519E-6 C -0.00174 0.00718 -0.0066 0.0051 -0.01042 0.00973 C -0.01268 0.01228 -0.01459 0.01528 -0.01667 0.01806 C -0.01823 0.02015 -0.02101 0.02038 -0.02292 0.02223 C -0.02657 0.0257 -0.029 0.0301 -0.03334 0.03195 C -0.03855 0.03728 -0.04375 0.04306 -0.05 0.04584 C -0.05105 0.04723 -0.05191 0.04885 -0.05313 0.05001 C -0.054 0.05093 -0.05539 0.05047 -0.05625 0.0514 C -0.06198 0.05718 -0.06476 0.06343 -0.07188 0.06667 C -0.07622 0.07547 -0.08403 0.07616 -0.09063 0.08056 C -0.09462 0.08311 -0.0981 0.08774 -0.10209 0.09028 C -0.10435 0.0919 -0.10712 0.09144 -0.10938 0.09306 C -0.1224 0.10186 -0.13525 0.10973 -0.15 0.11251 C -0.15782 0.11945 -0.16858 0.12223 -0.17709 0.12778 C -0.18264 0.13149 -0.18994 0.13079 -0.19584 0.13334 C -0.21042 0.13288 -0.225 0.13311 -0.23959 0.13195 C -0.24601 0.13149 -0.25209 0.12802 -0.25834 0.1264 C -0.26441 0.12478 -0.27084 0.12547 -0.27709 0.12501 C -0.29566 0.12084 -0.31337 0.11459 -0.3323 0.11251 C -0.34688 0.10603 -0.36494 0.10741 -0.38021 0.10556 C -0.38438 0.10371 -0.38612 0.1014 -0.3875 0.09584 C -0.38664 0.08681 -0.38681 0.08334 -0.38334 0.0764 C -0.37882 0.07686 -0.37431 0.07709 -0.3698 0.07778 C -0.36875 0.07802 -0.36702 0.07778 -0.36667 0.07917 C -0.3658 0.0838 -0.37483 0.08612 -0.375 0.08612 C -0.37605 0.08658 -0.37813 0.08751 -0.37813 0.08751 C -0.38542 0.08519 -0.38247 0.08311 -0.37917 0.0764 C -0.3731 0.07732 -0.36858 0.0757 -0.36667 0.08334 C -0.36702 0.08519 -0.36632 0.08843 -0.36771 0.0889 C -0.37952 0.09353 -0.37952 0.08218 -0.37292 0.07917 C -0.37084 0.07964 -0.36823 0.07871 -0.36667 0.08056 C -0.36494 0.08241 -0.36459 0.0889 -0.36459 0.0889 C -0.36494 0.09167 -0.36476 0.09468 -0.36563 0.09723 C -0.36702 0.1007 -0.37935 0.10579 -0.3823 0.10695 C -0.39757 0.11297 -0.41355 0.11528 -0.42917 0.11945 C -0.4375 0.12686 -0.43924 0.12292 -0.45209 0.12084 C -0.47935 0.11621 -0.50695 0.11991 -0.53438 0.11945 C -0.54653 0.11552 -0.55122 0.11714 -0.56667 0.11806 C -0.58264 0.12339 -0.57709 0.12061 -0.60625 0.11945 C -0.66806 0.1132 -0.73056 0.11228 -0.79271 0.10834 C -0.80226 0.10417 -0.80521 0.09746 -0.80834 0.08473 C -0.80678 0.07084 -0.80851 0.07593 -0.8 0.07223 C -0.79653 0.07315 -0.79219 0.07177 -0.78959 0.07501 C -0.78316 0.08265 -0.79375 0.0845 -0.7948 0.08473 C -0.79723 0.08427 -0.79983 0.08473 -0.80209 0.08334 C -0.80799 0.0794 -0.79671 0.07362 -0.79375 0.07223 C -0.79098 0.07269 -0.78768 0.07153 -0.78542 0.07362 C -0.78369 0.07524 -0.78334 0.08195 -0.78334 0.08195 C -0.78542 0.08288 -0.7875 0.0838 -0.78959 0.08473 C -0.79063 0.08519 -0.79271 0.08612 -0.79271 0.08612 C -0.79619 0.08565 -0.80035 0.08751 -0.80313 0.08473 C -0.80487 0.08311 -0.80313 0.07894 -0.80209 0.0764 C -0.80157 0.07524 -0.79462 0.07177 -0.79271 0.07084 C -0.78525 0.07408 -0.78837 0.072 -0.78334 0.0764 C -0.78247 0.07987 -0.78108 0.08195 -0.78438 0.08473 C -0.78629 0.08635 -0.79063 0.08751 -0.79063 0.08751 C -0.79323 0.08704 -0.79879 0.0882 -0.79792 0.08195 C -0.7974 0.07755 -0.78959 0.07501 -0.78959 0.07501 C -0.78612 0.07663 -0.78594 0.0757 -0.78438 0.08056 C -0.78351 0.08334 -0.7823 0.0889 -0.7823 0.0889 C -0.7823 0.08936 -0.78386 0.09769 -0.78438 0.09862 C -0.78577 0.1007 -0.79028 0.10278 -0.79167 0.10417 C -0.79549 0.10765 -0.79375 0.1088 -0.79792 0.11112 C -0.80678 0.11621 -0.8165 0.11922 -0.82605 0.12084 C -0.83889 0.12038 -0.85174 0.12061 -0.86459 0.11945 C -0.86685 0.11922 -0.87084 0.11667 -0.87084 0.11667 C -0.88282 0.1176 -0.89445 0.12084 -0.90625 0.12084 " pathEditMode="relative" ptsTypes="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7.03704E-6 C -0.08576 0.0014 -0.05433 -0.0037 -0.08957 0.00417 C -0.11319 0.0169 -0.14808 0.01204 -0.17082 0.0139 C -0.19582 0.01598 -0.21996 0.02315 -0.24478 0.0264 C -0.2651 0.03542 -0.3203 0.03357 -0.34582 0.03473 C -0.36944 0.0426 -0.3993 0.03565 -0.42291 0.03473 C -0.44287 0.02825 -0.45451 0.03126 -0.4802 0.03056 C -0.48732 0.02825 -0.49513 0.02848 -0.50207 0.02501 C -0.50607 0.02292 -0.50919 0.02084 -0.51353 0.01945 C -0.51961 0.01413 -0.52621 0.01089 -0.53228 0.00556 C -0.53523 -0.00047 -0.53888 -0.00254 -0.54062 -0.00972 C -0.53888 -0.02384 -0.53819 -0.02268 -0.52812 -0.02499 C -0.52395 -0.02453 -0.51961 -0.02522 -0.51562 -0.0236 C -0.50954 -0.02129 -0.51579 -0.01481 -0.5177 -0.01388 C -0.52082 -0.01435 -0.52447 -0.01296 -0.52707 -0.01527 C -0.52898 -0.01689 -0.52916 -0.0236 -0.52916 -0.0236 C -0.52742 -0.03055 -0.52916 -0.02731 -0.52187 -0.03055 C -0.52082 -0.03101 -0.51874 -0.03194 -0.51874 -0.03194 C -0.51527 -0.03032 -0.50937 -0.02499 -0.50937 -0.02499 C -0.50711 -0.01573 -0.51284 -0.01226 -0.51874 -0.00972 C -0.52117 -0.01087 -0.52517 -0.00925 -0.52603 -0.01249 C -0.52864 -0.02198 -0.52551 -0.02198 -0.52187 -0.0236 C -0.5151 -0.02245 -0.51197 -0.02384 -0.50832 -0.01666 C -0.50937 -0.01272 -0.50937 -0.01064 -0.51249 -0.00833 C -0.5144 -0.00694 -0.51874 -0.00555 -0.51874 -0.00555 C -0.52221 -0.00601 -0.52586 -0.00532 -0.52916 -0.00694 C -0.53298 -0.00879 -0.52812 -0.0199 -0.52707 -0.02222 C -0.52187 -0.02175 -0.51666 -0.02198 -0.51145 -0.02083 C -0.51023 -0.0206 -0.5085 -0.01967 -0.50832 -0.01805 C -0.50624 -0.00393 -0.51648 0.00417 -0.52499 0.00695 C -0.53419 0.01505 -0.54253 0.01598 -0.55312 0.01945 C -0.56214 0.02246 -0.56978 0.0264 -0.57916 0.02778 C -0.59131 0.03195 -0.60294 0.03241 -0.61579 0.03334 C -0.6236 0.03681 -0.62013 0.03565 -0.63541 0.03612 C -0.66423 0.03681 -0.69305 0.03704 -0.72187 0.03751 C -0.74079 0.03866 -0.75919 0.04075 -0.77812 0.04167 C -0.79548 0.04121 -0.81284 0.04121 -0.8302 0.04028 C -0.83836 0.03982 -0.84409 0.0264 -0.85207 0.02501 C -0.86596 0.02269 -0.87985 0.02038 -0.89374 0.01806 C -0.90416 0.01853 -0.91457 0.01945 -0.92499 0.01945 " pathEditMode="relative" ptsTypes="fffffffffffffffffffffffffffffffffffffffA">
                                      <p:cBhvr>
                                        <p:cTn id="14" dur="4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 and Hemoglobin</a:t>
            </a:r>
            <a:endParaRPr lang="en-US" dirty="0"/>
          </a:p>
        </p:txBody>
      </p:sp>
      <p:pic>
        <p:nvPicPr>
          <p:cNvPr id="6" name="Picture 11" descr="sickle_cell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99"/>
          <a:stretch>
            <a:fillRect/>
          </a:stretch>
        </p:blipFill>
        <p:spPr bwMode="auto">
          <a:xfrm>
            <a:off x="464871" y="3094690"/>
            <a:ext cx="3892815" cy="300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32398" y="6432550"/>
            <a:ext cx="1238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/>
            <a:r>
              <a:rPr lang="en-US" altLang="en-US" sz="1000" dirty="0">
                <a:latin typeface="Arial" pitchFamily="34" charset="0"/>
              </a:rPr>
              <a:t>www.nhlbi.nih.gov </a:t>
            </a:r>
          </a:p>
        </p:txBody>
      </p:sp>
      <p:pic>
        <p:nvPicPr>
          <p:cNvPr id="8" name="Picture 13" descr="sickle_cell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0"/>
          <a:stretch>
            <a:fillRect/>
          </a:stretch>
        </p:blipFill>
        <p:spPr bwMode="auto">
          <a:xfrm>
            <a:off x="4506911" y="3094689"/>
            <a:ext cx="3732214" cy="30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876298" y="1308100"/>
            <a:ext cx="5594350" cy="1343025"/>
            <a:chOff x="1948" y="1728"/>
            <a:chExt cx="3524" cy="846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2688" y="2352"/>
              <a:ext cx="1152" cy="192"/>
              <a:chOff x="2496" y="2016"/>
              <a:chExt cx="1152" cy="192"/>
            </a:xfrm>
          </p:grpSpPr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384" cy="192"/>
              </a:xfrm>
              <a:prstGeom prst="rect">
                <a:avLst/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384" cy="192"/>
              </a:xfrm>
              <a:prstGeom prst="rect">
                <a:avLst/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384" cy="192"/>
              </a:xfrm>
              <a:prstGeom prst="rect">
                <a:avLst/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4224" y="2352"/>
              <a:ext cx="1152" cy="192"/>
              <a:chOff x="4272" y="2016"/>
              <a:chExt cx="1152" cy="192"/>
            </a:xfrm>
          </p:grpSpPr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4656" y="2016"/>
                <a:ext cx="384" cy="192"/>
              </a:xfrm>
              <a:prstGeom prst="rect">
                <a:avLst/>
              </a:prstGeom>
              <a:solidFill>
                <a:srgbClr val="99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5040" y="2016"/>
                <a:ext cx="384" cy="192"/>
              </a:xfrm>
              <a:prstGeom prst="rect">
                <a:avLst/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272" y="2016"/>
                <a:ext cx="384" cy="192"/>
              </a:xfrm>
              <a:prstGeom prst="rect">
                <a:avLst/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948" y="1728"/>
              <a:ext cx="3524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l" eaLnBrk="1" hangingPunct="1"/>
              <a:r>
                <a:rPr lang="en-US" altLang="en-US" dirty="0"/>
                <a:t>                  </a:t>
              </a:r>
              <a:r>
                <a:rPr lang="en-US" altLang="en-US" u="sng" dirty="0"/>
                <a:t>Normal Cell</a:t>
              </a:r>
              <a:r>
                <a:rPr lang="en-US" altLang="en-US" dirty="0"/>
                <a:t>             </a:t>
              </a:r>
              <a:r>
                <a:rPr lang="en-US" altLang="en-US" u="sng" dirty="0"/>
                <a:t>Sickle Cell</a:t>
              </a:r>
            </a:p>
            <a:p>
              <a:pPr algn="l" eaLnBrk="1" hangingPunct="1"/>
              <a:endParaRPr lang="en-US" altLang="en-US" sz="1000" dirty="0"/>
            </a:p>
            <a:p>
              <a:pPr algn="l" eaLnBrk="1" hangingPunct="1"/>
              <a:r>
                <a:rPr lang="en-US" altLang="en-US" dirty="0"/>
                <a:t>DNA:       CCT GAG </a:t>
              </a:r>
              <a:r>
                <a:rPr lang="en-US" altLang="en-US" dirty="0" err="1"/>
                <a:t>GAG</a:t>
              </a:r>
              <a:r>
                <a:rPr lang="en-US" altLang="en-US" dirty="0"/>
                <a:t>        CCT G</a:t>
              </a:r>
              <a:r>
                <a:rPr lang="en-US" altLang="en-US" dirty="0">
                  <a:solidFill>
                    <a:srgbClr val="FF6600"/>
                  </a:solidFill>
                </a:rPr>
                <a:t>T</a:t>
              </a:r>
              <a:r>
                <a:rPr lang="en-US" altLang="en-US" dirty="0"/>
                <a:t>G GAG </a:t>
              </a:r>
            </a:p>
            <a:p>
              <a:pPr algn="l" eaLnBrk="1" hangingPunct="1"/>
              <a:endParaRPr lang="en-US" altLang="en-US" dirty="0"/>
            </a:p>
            <a:p>
              <a:pPr algn="l" eaLnBrk="1" hangingPunct="1"/>
              <a:r>
                <a:rPr lang="en-US" altLang="en-US" dirty="0"/>
                <a:t>Protein:           </a:t>
              </a:r>
              <a:r>
                <a:rPr lang="en-US" altLang="en-US" dirty="0" err="1"/>
                <a:t>Glu</a:t>
              </a:r>
              <a:r>
                <a:rPr lang="en-US" altLang="en-US" dirty="0"/>
                <a:t>                          Val</a:t>
              </a: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3264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4800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5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your observations and document your results</a:t>
            </a:r>
          </a:p>
          <a:p>
            <a:pPr lvl="1"/>
            <a:r>
              <a:rPr lang="en-US" dirty="0" smtClean="0"/>
              <a:t>Draw and label what you see in your tubes</a:t>
            </a:r>
          </a:p>
          <a:p>
            <a:r>
              <a:rPr lang="en-US" dirty="0" smtClean="0"/>
              <a:t>Did the outcome match your prediction? </a:t>
            </a:r>
          </a:p>
          <a:p>
            <a:r>
              <a:rPr lang="en-US" dirty="0" smtClean="0"/>
              <a:t>Produce a Claim, Evidence and Reasoning statement using your results.</a:t>
            </a:r>
          </a:p>
          <a:p>
            <a:pPr lvl="1"/>
            <a:r>
              <a:rPr lang="en-US" dirty="0" smtClean="0"/>
              <a:t>Use molecule size</a:t>
            </a:r>
          </a:p>
          <a:p>
            <a:pPr lvl="1"/>
            <a:r>
              <a:rPr lang="en-US" dirty="0" smtClean="0"/>
              <a:t>Solid phase pore size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Claim, Evidence and Reasoning with a neighbor. </a:t>
            </a:r>
          </a:p>
          <a:p>
            <a:pPr lvl="1"/>
            <a:r>
              <a:rPr lang="en-US" dirty="0" smtClean="0"/>
              <a:t>Listen for Claim, the use of Data as Evidence and the reasoning of how that supports the claim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Model of Molecules and Bead Pores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546082" y="2422599"/>
            <a:ext cx="934639" cy="1025869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Arc 7"/>
          <p:cNvSpPr/>
          <p:nvPr/>
        </p:nvSpPr>
        <p:spPr bwMode="auto">
          <a:xfrm>
            <a:off x="-1528763" y="1314447"/>
            <a:ext cx="3057525" cy="4905377"/>
          </a:xfrm>
          <a:prstGeom prst="arc">
            <a:avLst>
              <a:gd name="adj1" fmla="val 16200000"/>
              <a:gd name="adj2" fmla="val 5466998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Arc 8"/>
          <p:cNvSpPr/>
          <p:nvPr/>
        </p:nvSpPr>
        <p:spPr bwMode="auto">
          <a:xfrm rot="3032972">
            <a:off x="-2166938" y="1466847"/>
            <a:ext cx="3057525" cy="4905377"/>
          </a:xfrm>
          <a:prstGeom prst="arc">
            <a:avLst>
              <a:gd name="adj1" fmla="val 16200000"/>
              <a:gd name="adj2" fmla="val 171366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Arc 9"/>
          <p:cNvSpPr/>
          <p:nvPr/>
        </p:nvSpPr>
        <p:spPr bwMode="auto">
          <a:xfrm rot="4983049">
            <a:off x="-2014538" y="2085972"/>
            <a:ext cx="3057525" cy="4905377"/>
          </a:xfrm>
          <a:prstGeom prst="arc">
            <a:avLst>
              <a:gd name="adj1" fmla="val 16200000"/>
              <a:gd name="adj2" fmla="val 171366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Arc 10"/>
          <p:cNvSpPr/>
          <p:nvPr/>
        </p:nvSpPr>
        <p:spPr bwMode="auto">
          <a:xfrm rot="3032972">
            <a:off x="-2338388" y="400046"/>
            <a:ext cx="3057525" cy="4905377"/>
          </a:xfrm>
          <a:prstGeom prst="arc">
            <a:avLst>
              <a:gd name="adj1" fmla="val 16200000"/>
              <a:gd name="adj2" fmla="val 171366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90626" y="162877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3859" y="2181223"/>
            <a:ext cx="934639" cy="1025869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04851" y="178117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57251" y="193357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38226" y="1771649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209676" y="1924049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2065324" y="3600450"/>
            <a:ext cx="609341" cy="16859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5850" y="5543382"/>
            <a:ext cx="435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Bead pores 60,000 Daltons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92051" y="2265808"/>
            <a:ext cx="241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65882" y="2592634"/>
            <a:ext cx="171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65,000 Daltons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 bwMode="auto">
          <a:xfrm>
            <a:off x="1390651" y="176212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38176" y="2019299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3276" y="1243308"/>
            <a:ext cx="241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Vitamin B12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2584" y="1543049"/>
            <a:ext cx="171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1,350 Daltons</a:t>
            </a:r>
          </a:p>
          <a:p>
            <a:r>
              <a:rPr lang="en-US" sz="1400" dirty="0" smtClean="0"/>
              <a:t>    not to scale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 bwMode="auto">
          <a:xfrm>
            <a:off x="6886575" y="1933574"/>
            <a:ext cx="1114425" cy="2476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29" name="Straight Connector 28"/>
          <p:cNvCxnSpPr>
            <a:stCxn id="26" idx="2"/>
          </p:cNvCxnSpPr>
          <p:nvPr/>
        </p:nvCxnSpPr>
        <p:spPr bwMode="auto">
          <a:xfrm>
            <a:off x="6886575" y="2057399"/>
            <a:ext cx="0" cy="23860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8010525" y="2066924"/>
            <a:ext cx="0" cy="23860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886575" y="4462462"/>
            <a:ext cx="366712" cy="462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7639050" y="4481510"/>
            <a:ext cx="371476" cy="443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7243762" y="5456038"/>
            <a:ext cx="385763" cy="8043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57" name="Straight Connector 56"/>
          <p:cNvCxnSpPr>
            <a:endCxn id="48" idx="2"/>
          </p:cNvCxnSpPr>
          <p:nvPr/>
        </p:nvCxnSpPr>
        <p:spPr bwMode="auto">
          <a:xfrm flipH="1">
            <a:off x="7243762" y="4924755"/>
            <a:ext cx="9525" cy="57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7634287" y="4915230"/>
            <a:ext cx="9525" cy="57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58"/>
          <p:cNvSpPr/>
          <p:nvPr/>
        </p:nvSpPr>
        <p:spPr bwMode="auto">
          <a:xfrm>
            <a:off x="7080645" y="3600450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369968" y="374374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886575" y="3777078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360442" y="4087061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198518" y="3848518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523560" y="3991811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927056" y="399139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227093" y="414379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903243" y="423904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7217567" y="4629986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055643" y="439144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408069" y="4348578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687866" y="3795710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493792" y="4429961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7684294" y="414855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491411" y="4606171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080645" y="2724150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7369968" y="286744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886575" y="2900778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360442" y="3210761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198518" y="2972218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523560" y="3115511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927056" y="311509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227093" y="326749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903243" y="3396496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687866" y="2919410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684294" y="3272253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369968" y="3529428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665242" y="3529428"/>
            <a:ext cx="273844" cy="2476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6927056" y="2570214"/>
            <a:ext cx="186926" cy="140042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133630" y="2543449"/>
            <a:ext cx="186926" cy="140042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343180" y="2543449"/>
            <a:ext cx="186926" cy="140042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534870" y="2605755"/>
            <a:ext cx="186926" cy="140042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703941" y="2543449"/>
            <a:ext cx="186926" cy="140042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2000"/>
                </a:schemeClr>
              </a:gs>
              <a:gs pos="100000">
                <a:srgbClr val="AD5A35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3" name="Teardrop 92"/>
          <p:cNvSpPr/>
          <p:nvPr/>
        </p:nvSpPr>
        <p:spPr bwMode="auto">
          <a:xfrm rot="18658101">
            <a:off x="7276139" y="5643226"/>
            <a:ext cx="381000" cy="371475"/>
          </a:xfrm>
          <a:prstGeom prst="teardrop">
            <a:avLst/>
          </a:prstGeom>
          <a:solidFill>
            <a:srgbClr val="AD5A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077076" y="2476499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410451" y="246697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762876" y="2457449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181851" y="2628899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515226" y="261937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7867651" y="2609849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7610476" y="250507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258051" y="2466974"/>
            <a:ext cx="76199" cy="76199"/>
          </a:xfrm>
          <a:prstGeom prst="ellipse">
            <a:avLst/>
          </a:prstGeom>
          <a:gradFill flip="none" rotWithShape="1">
            <a:gsLst>
              <a:gs pos="0">
                <a:srgbClr val="82A1A4"/>
              </a:gs>
              <a:gs pos="100000">
                <a:srgbClr val="FF0000"/>
              </a:gs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Teardrop 101"/>
          <p:cNvSpPr/>
          <p:nvPr/>
        </p:nvSpPr>
        <p:spPr bwMode="auto">
          <a:xfrm rot="18658101">
            <a:off x="7287087" y="5656927"/>
            <a:ext cx="381000" cy="371475"/>
          </a:xfrm>
          <a:prstGeom prst="teardrop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4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5.92593E-6 C -0.00157 0.00649 -0.00244 0.01112 -0.00521 0.01667 C -0.00487 0.01853 -0.00521 0.02107 -0.00417 0.02223 C -0.0014 0.02547 0.00295 0.02547 0.00625 0.02779 C 0.01007 0.03542 0.01302 0.04167 0.01563 0.05001 C 0.01563 0.05001 0.01823 0.06042 0.01875 0.06251 C 0.0191 0.0639 0.0198 0.06667 0.0198 0.06667 C 0.01702 0.08126 0.0191 0.08357 0.01042 0.08751 C 0.00955 0.09121 0.00834 0.10718 0.0073 0.10834 C 0.00469 0.11135 0.00034 0.10996 -0.00313 0.11112 C -0.00417 0.11204 -0.00608 0.11228 -0.00626 0.1139 C -0.0066 0.11714 -0.00695 0.13658 -0.00209 0.14167 C -5E-6 0.14399 0.00469 0.14607 0.0073 0.14723 C 0.00799 0.15001 0.00868 0.15279 0.00938 0.15556 C 0.01007 0.15834 0.00938 0.16135 0.01042 0.1639 C 0.01094 0.16505 0.0125 0.16459 0.01355 0.16529 C 0.01459 0.16598 0.01563 0.16714 0.01667 0.16806 C 0.01736 0.17084 0.01806 0.17362 0.01875 0.1764 C 0.0191 0.17779 0.0198 0.18056 0.0198 0.18056 C 0.02049 0.2639 -0.00226 0.28126 0.03021 0.30279 C 0.03212 0.31066 0.03473 0.31714 0.03646 0.32501 C 0.03716 0.32779 0.03855 0.33334 0.03855 0.33334 C 0.04045 0.36343 0.03959 0.34445 0.03959 0.39029 " pathEditMode="relative" ptsTypes="ffffffffffffffffffffffA">
                                      <p:cBhvr>
                                        <p:cTn id="6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0.00069 0.00417 0.00087 0.01389 0.00417 0.01667 C 0.00608 0.01829 0.00851 0.01783 0.01042 0.01945 C 0.0125 0.0213 0.01458 0.02315 0.01667 0.025 C 0.01771 0.02593 0.01979 0.02778 0.01979 0.02778 C 0.01944 0.03334 0.02066 0.03936 0.01875 0.04445 C 0.01771 0.04699 0.01441 0.04561 0.0125 0.04723 C 0.00938 0.05 0.00625 0.05139 0.00313 0.05417 C 0.00035 0.06528 -0.00035 0.08079 0.00729 0.0875 C 0.01181 0.08704 0.01632 0.08542 0.02083 0.08611 C 0.02205 0.08635 0.02465 0.09861 0.02604 0.10139 C 0.02674 0.10463 0.02604 0.10926 0.02813 0.11111 C 0.02986 0.11273 0.03438 0.11389 0.03438 0.11389 C 0.03611 0.12107 0.03385 0.13056 0.04063 0.13334 C 0.04358 0.13449 0.04688 0.13426 0.05 0.13473 C 0.04965 0.13797 0.05 0.14144 0.04896 0.14445 C 0.04844 0.14584 0.04653 0.14491 0.04583 0.14584 C 0.04288 0.14977 0.04514 0.15695 0.04167 0.16111 C 0.03819 0.16505 0.03611 0.16667 0.03229 0.16806 C 0.02951 0.16898 0.02396 0.17084 0.02396 0.17084 C 0.02292 0.17176 0.02135 0.17199 0.02083 0.17361 C 0.02031 0.1757 0.02361 0.18079 0.02396 0.18195 C 0.02569 0.18704 0.02795 0.19352 0.02917 0.19861 C 0.0276 0.21111 0.02865 0.2051 0.02188 0.21111 C 0.0184 0.22523 0.01962 0.21644 0.02083 0.2375 C 0.0224 0.31204 0.01319 0.27315 0.02917 0.29445 C 0.03073 0.31528 0.03125 0.33635 0.02813 0.35695 C 0.02708 0.38843 0.02708 0.39769 0.02708 0.38473 " pathEditMode="relative" ptsTypes="fffffffffffffffffffffffffffA">
                                      <p:cBhvr>
                                        <p:cTn id="8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85185E-6 C -0.00156 0.00648 -0.0026 0.01296 -0.00416 0.01944 C -0.00294 0.05254 -0.00815 0.04861 0.01042 0.05139 C 0.01476 0.05324 0.01424 0.05625 0.01667 0.06111 C 0.0165 0.06342 0.01633 0.07361 0.01459 0.07777 C 0.00869 0.09213 0.01181 0.08078 0.00938 0.09027 C 0.01025 0.10254 0.01199 0.1125 0.0198 0.11944 C 0.02049 0.12083 0.02153 0.12199 0.02188 0.12361 C 0.02275 0.1287 0.02153 0.13426 0.02292 0.13889 C 0.02397 0.14189 0.02778 0.14051 0.03022 0.14166 C 0.03056 0.14305 0.03195 0.14467 0.03126 0.14583 C 0.02987 0.14861 0.02501 0.15139 0.02501 0.15139 C 0.02258 0.15602 0.02188 0.15972 0.02084 0.16527 C 0.02015 0.17662 0.02171 0.18634 0.01563 0.19444 C 0.01372 0.20208 0.01337 0.20532 0.00834 0.20972 C 0.00574 0.22014 0.01025 0.23032 0.01563 0.2375 C 0.01806 0.24745 0.0165 0.24328 0.0198 0.25 C 0.02101 0.26157 0.02084 0.27338 0.02292 0.28472 C 0.02258 0.28889 0.02362 0.29375 0.02188 0.29722 C 0.02067 0.29977 0.01754 0.29838 0.01563 0.3 C 0.01355 0.30185 0.00938 0.30555 0.00938 0.30555 C 0.00765 0.31273 0.0073 0.32037 0.00626 0.32777 C 0.00574 0.3368 0.0073 0.42199 0.0073 0.39027 " pathEditMode="relative" ptsTypes="ffffffffffffffffffffffA">
                                      <p:cBhvr>
                                        <p:cTn id="10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C -0.00226 0.00879 -0.00521 0.01643 -0.00729 0.02499 C -0.00764 0.02638 -0.00938 0.02615 -0.01042 0.02638 C -0.01528 0.02708 -0.02014 0.02731 -0.025 0.02777 C -0.02674 0.03263 -0.02899 0.03657 -0.03021 0.04166 C -0.02934 0.05786 -0.03073 0.06319 -0.02292 0.0736 C -0.02066 0.08286 -0.02726 0.0831 -0.03229 0.08472 C -0.03438 0.09328 -0.03854 0.10115 -0.04063 0.10972 C -0.04011 0.11481 -0.04132 0.12129 -0.03854 0.12499 C -0.03681 0.12731 -0.03229 0.13055 -0.03229 0.13055 C -0.02778 0.13958 -0.02847 0.14814 -0.03542 0.15416 C -0.03681 0.15694 -0.0382 0.15972 -0.03958 0.16249 C -0.04028 0.16388 -0.04167 0.16666 -0.04167 0.16666 C -0.04132 0.18379 -0.04149 0.20092 -0.04063 0.21805 C -0.04045 0.22106 -0.03854 0.22638 -0.03854 0.22638 C -0.03941 0.24444 -0.04254 0.2537 -0.02917 0.25972 C -0.01979 0.27847 -0.02587 0.26296 -0.02396 0.30416 C -0.02309 0.32175 -0.02205 0.34675 -0.01771 0.36388 C -0.01736 0.36897 -0.01771 0.3743 -0.01667 0.37916 C -0.01632 0.38101 -0.01684 0.37453 -0.01563 0.3736 C -0.01458 0.37291 -0.01458 0.37638 -0.01458 0.37777 C -0.01424 0.38286 -0.01458 0.38796 -0.01458 0.39305 " pathEditMode="relative" ptsTypes="fffffffffffffffffffffA">
                                      <p:cBhvr>
                                        <p:cTn id="12" dur="3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C 0.00035 0.0125 -0.00122 0.02523 0.00104 0.0375 C 0.00174 0.04167 0.00729 0.04028 0.01042 0.04167 C 0.01146 0.04213 0.01354 0.04306 0.01354 0.04306 C 0.01719 0.05046 0.01667 0.05972 0.01875 0.06806 C 0.01875 0.06806 0.01736 0.08056 0.01667 0.08195 C 0.01458 0.08611 0.0066 0.09005 0.00313 0.09167 C -0.00017 0.10486 -0.00191 0.11875 -0.00521 0.13195 C -0.0026 0.14236 -0.00712 0.1287 0.00417 0.1375 C 0.00885 0.1412 0.01024 0.15324 0.01146 0.15972 C 0.01024 0.16458 0.00729 0.16759 0.00417 0.17083 C 0.00226 0.17292 -2.22222E-6 0.17454 -0.00208 0.17639 C -0.00312 0.17732 -0.00521 0.17917 -0.00521 0.17917 C -0.00486 0.18426 -0.00573 0.18982 -0.00417 0.19445 C -0.00312 0.19745 -0.00035 0.19884 0.00208 0.2 C 0.00417 0.20093 0.00833 0.20278 0.00833 0.20278 C 0.00799 0.21158 0.01094 0.22454 0.00521 0.22917 C 0.0033 0.23079 0.00104 0.23102 -0.00104 0.23195 C -0.00208 0.23241 -0.00417 0.23333 -0.00417 0.23333 C -0.00868 0.24213 -0.0066 0.25278 -0.00417 0.2625 C -0.00312 0.27685 0.00243 0.29884 -0.00833 0.30833 C -0.01319 0.31806 -0.01042 0.31482 -0.01562 0.31945 C -0.01944 0.33472 -0.01302 0.31204 -0.01979 0.32639 C -0.0224 0.33171 -0.02205 0.33866 -0.02396 0.34445 C -0.02448 0.34607 -0.02552 0.34699 -0.02604 0.34861 C -0.02743 0.35255 -0.02812 0.35695 -0.02917 0.36111 C -0.02951 0.3625 -0.03021 0.36528 -0.03021 0.36528 C -0.02882 0.39537 -0.02917 0.38102 -0.02917 0.40972 " pathEditMode="relative" ptsTypes="fffffffffffffffffffffffffffA">
                                      <p:cBhvr>
                                        <p:cTn id="14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0.00086 0.01111 -0.00122 0.02314 0.00209 0.03333 C 0.00278 0.03564 0.01493 0.03726 0.01563 0.0375 C 0.01667 0.03796 0.01806 0.03796 0.01875 0.03888 C 0.02343 0.04513 0.01371 0.04861 0.01041 0.05 C 0.01476 0.05393 0.02048 0.05185 0.02603 0.05277 C 0.025 0.06203 0.02551 0.06458 0.02084 0.07083 C 0.02013 0.07361 0.01667 0.08009 0.01875 0.07916 C 0.02865 0.07476 0.02274 0.07662 0.03645 0.075 C 0.03611 0.08171 0.03663 0.09652 0.03333 0.10416 C 0.03142 0.10856 0.02916 0.1125 0.02708 0.11666 C 0.02638 0.11782 0.025 0.12037 0.02603 0.12083 C 0.0283 0.12175 0.0309 0.1199 0.03333 0.11944 C 0.03333 0.11944 0.03959 0.11574 0.03959 0.11944 C 0.03959 0.12083 0.0375 0.12013 0.03645 0.12083 C 0.0342 0.12245 0.03264 0.12592 0.0302 0.12638 C 0.02048 0.12824 0.01163 0.13148 0.00209 0.13472 C -0.00296 0.13634 -0.00764 0.1368 -0.01251 0.13888 C -0.01529 0.14976 -0.01372 0.13888 -6.66667E-6 0.14444 C 0.00121 0.1449 -0.00192 0.14652 -0.00313 0.14722 C -0.01424 0.15393 -0.00539 0.14652 -0.01251 0.15277 C -0.00781 0.15486 -0.00539 0.15231 -6.66667E-6 0.15416 C 0.00209 0.15486 0.00416 0.15601 0.00624 0.15694 C 0.00728 0.1574 0.00937 0.15833 0.00937 0.15833 C 0.01006 0.15972 0.01093 0.16088 0.01145 0.1625 C 0.01215 0.16481 0.01128 0.16782 0.01249 0.16944 C 0.01301 0.17013 0.02795 0.15856 0.01875 0.16666 C 0.01735 0.16944 0.01596 0.17222 0.01459 0.175 C 0.01041 0.18333 0.01128 0.17939 0.02396 0.17777 C 0.02603 0.1912 0.03038 0.20949 0.02084 0.21805 C 0.02551 0.22013 0.02969 0.21689 0.03438 0.21527 C 0.03472 0.21666 0.03611 0.21851 0.03541 0.21944 C 0.03472 0.22037 0.03228 0.21805 0.03228 0.21805 C 0.03211 0.22175 0.03228 0.2331 0.0302 0.23888 C 0.02846 0.24328 0.02188 0.24861 0.02188 0.24861 C 0.02691 0.253 0.02379 0.25185 0.03125 0.24861 C 0.03228 0.24814 0.03438 0.24722 0.03438 0.24722 C 0.03299 0.25277 0.03177 0.25509 0.02813 0.25833 C 0.02916 0.25925 0.03003 0.26088 0.03125 0.26111 C 0.03611 0.26226 0.03333 0.25532 0.03541 0.26388 C 0.03611 0.27199 0.0349 0.278 0.04063 0.28055 C 0.04548 0.27916 0.04843 0.27662 0.05313 0.275 C 0.05416 0.27546 0.05625 0.275 0.05625 0.27638 C 0.05625 0.278 0.05399 0.27777 0.05313 0.27916 C 0.0474 0.28865 0.05799 0.27824 0.04896 0.28611 C 0.04688 0.29467 0.05191 0.29328 0.05728 0.29444 C 0.05469 0.29953 0.05313 0.30555 0.05104 0.31111 C 0.05051 0.3125 0.05051 0.31388 0.05 0.31527 C 0.04948 0.31666 0.0467 0.31921 0.04792 0.31944 C 0.05278 0.3206 0.05764 0.31851 0.0625 0.31805 C 0.06163 0.32523 0.0625 0.32963 0.05728 0.33194 C 0.05121 0.34398 0.04548 0.35902 0.04375 0.37361 C 0.04306 0.38032 0.04063 0.40833 0.04063 0.39583 " pathEditMode="relative" ptsTypes="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1111 C 0.00521 0.01944 0.0059 0.02824 3.33333E-6 0.03333 C -0.00313 0.04583 -0.00174 0.04236 -0.0125 0.04444 C -0.01424 0.05139 -0.01424 0.05694 -0.00938 0.06111 C -0.00834 0.06018 -0.00712 0.05949 -0.00625 0.05833 C -0.00539 0.05717 -0.00504 0.05532 -0.00417 0.05416 C -0.00226 0.05208 0.00208 0.04861 0.00208 0.04861 C 3.33333E-6 0.05717 -0.00157 0.0581 -0.00521 0.06528 C 0.00573 0.06828 0.00486 0.06782 0.01979 0.06666 C 0.02048 0.06528 0.02066 0.0625 0.02187 0.0625 C 0.02309 0.0625 0.02396 0.06504 0.02396 0.06666 C 0.02396 0.06967 0.02257 0.07222 0.02187 0.075 C 0.02152 0.07662 0.02309 0.07199 0.02396 0.07083 C 0.02482 0.06967 0.02604 0.06898 0.02708 0.06805 C 0.02847 0.06852 0.03073 0.06759 0.03125 0.06944 C 0.03159 0.07106 0.02864 0.0706 0.02812 0.07222 C 0.02673 0.07662 0.02708 0.08171 0.02604 0.08611 C 0.02934 0.0993 0.03107 0.09583 0.04271 0.09722 C 0.04166 0.10139 0.04184 0.10185 0.03958 0.10555 C 0.03871 0.10717 0.03646 0.10787 0.03646 0.10972 C 0.03646 0.11111 0.03854 0.10879 0.03958 0.10833 C 0.04132 0.10879 0.04357 0.1081 0.04479 0.10972 C 0.04687 0.1125 0.03819 0.11782 0.0375 0.11805 C 0.02725 0.12037 0.01666 0.11991 0.00625 0.12222 C 0.01111 0.1243 0.01458 0.12546 0.01875 0.12916 C 0.01319 0.12963 0.00746 0.1287 0.00208 0.13055 C 0.00104 0.13102 0.00243 0.13356 0.00312 0.13472 C 0.00538 0.13912 0.00607 0.13889 0.00937 0.14028 C 0.00989 0.15416 0.00798 0.16967 0.01354 0.16666 C 0.0158 0.16551 0.01666 0.16157 0.01875 0.15972 C 0.02361 0.15 0.02083 0.15324 0.02604 0.14861 C 0.03021 0.15694 0.025 0.15717 0.02291 0.16528 C 0.02586 0.16666 0.03038 0.16458 0.03229 0.16805 C 0.03316 0.16967 0.03038 0.17129 0.02916 0.17222 C 0.02725 0.17361 0.025 0.17407 0.02291 0.175 C 0.02187 0.17546 0.01979 0.17639 0.01979 0.17639 C 0.0184 0.18727 0.02448 0.20648 0.01354 0.20278 C 0.0059 0.19583 0.01423 0.19884 0.01666 0.2 C 0.01319 0.20301 0.0118 0.20671 0.00833 0.20972 C 0.00764 0.21111 0.00729 0.21273 0.00625 0.21389 C 0.00538 0.21481 0.0033 0.21666 0.00312 0.21528 C 0.00277 0.2125 0.00521 0.20694 0.00521 0.20694 C 0.00277 0.20648 0.00034 0.20625 -0.00209 0.20555 C -0.00313 0.20532 -0.00625 0.20416 -0.00521 0.20416 C -0.00313 0.20416 -0.00104 0.20509 0.00104 0.20555 C -0.00018 0.21504 -0.00434 0.23078 0.00312 0.2375 C 0.00521 0.2456 0.00746 0.24444 0.01354 0.24305 C 0.01111 0.24815 0.00885 0.24815 0.00521 0.25139 C 0.01458 0.25555 0.01823 0.25162 0.02812 0.25 C 0.02708 0.25139 0.02621 0.25301 0.025 0.25416 C 0.02413 0.25509 0.02187 0.25416 0.02187 0.25555 C 0.02187 0.25717 0.02396 0.25717 0.025 0.25833 C 0.0283 0.26203 0.02986 0.26551 0.03125 0.27083 C 0.02864 0.28125 0.02413 0.27847 0.03541 0.28055 C 0.03316 0.28657 0.03177 0.28958 0.02708 0.29166 C 0.02326 0.30671 0.01666 0.31852 0.00521 0.32361 C 0.00312 0.32268 -0.00174 0.31805 -0.00104 0.32083 C 0.00034 0.32662 -0.00087 0.32407 0.00312 0.32778 C 0.00625 0.33403 0.00816 0.33426 0.00312 0.33889 C 0.00121 0.33819 -0.01077 0.33379 -0.00209 0.34166 C 0.00434 0.36736 -0.00174 0.32824 0.00208 0.39722 C 0.00225 0.40023 0.00416 0.40254 0.00416 0.40555 C 0.00416 0.41157 0.00416 0.41759 0.00416 0.42361 " pathEditMode="relative" ptsTypes="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0556 C -0.00555 0.00972 -0.0059 0.01389 -0.00625 0.01806 C -0.00659 0.025 -0.00677 0.03195 -0.00729 0.03889 C -0.00764 0.04306 -0.00937 0.05139 -0.00937 0.05139 C 0.00105 0.05301 0.00139 0.05139 -0.00416 0.0625 C 0.00469 0.06644 -0.01059 0.06898 -0.0125 0.06945 C -0.01441 0.07107 -0.01701 0.07176 -0.01875 0.07361 C -0.01979 0.07477 -0.01979 0.07662 -0.02083 0.07778 C -0.02395 0.08102 -0.02968 0.08241 -0.03333 0.08333 C -0.03038 0.08472 -0.025 0.08889 -0.02916 0.09445 C -0.0302 0.09583 -0.03194 0.09537 -0.03333 0.09583 C -0.02586 0.09908 -0.02899 0.09699 -0.02395 0.10139 C -0.02048 0.10093 -0.01701 0.1007 -0.01354 0.1 C -0.01215 0.09977 -0.01059 0.09745 -0.00937 0.09861 C -0.00781 0.1 -0.01111 0.1037 -0.01354 0.10695 C -0.00902 0.10903 -0.00555 0.10625 -0.00104 0.10833 C -0.00451 0.10995 -0.01041 0.11528 -0.01041 0.11528 C -0.01701 0.12847 -0.00711 0.11065 -0.01666 0.12083 C -0.01753 0.12176 -0.01701 0.12384 -0.0177 0.125 C -0.01857 0.12639 -0.01979 0.12685 -0.02083 0.12778 C -0.02118 0.12917 -0.02257 0.13079 -0.02187 0.13195 C -0.01961 0.13611 -0.01319 0.14005 -0.00937 0.14167 C -0.01458 0.1463 -0.02014 0.14653 -0.02604 0.14861 C -0.02014 0.14908 -0.01371 0.14676 -0.00833 0.15 C -0.00607 0.15139 -0.01458 0.15556 -0.01458 0.15556 C -0.01875 0.16389 -0.01527 0.17546 -0.01354 0.18472 C -0.01007 0.1831 -0.00416 0.17778 -0.00416 0.17778 C -0.00486 0.18056 -0.00833 0.18704 -0.00625 0.18611 C -0.00416 0.18519 -3.33333E-6 0.18333 -3.33333E-6 0.18333 C -0.0026 0.18866 -0.00486 0.18773 -0.00833 0.19167 C -0.01701 0.20139 -0.02222 0.20533 -0.03333 0.20695 C -0.02777 0.21181 -0.02187 0.21019 -0.03541 0.2125 C -0.02916 0.21458 -0.03264 0.2132 -0.025 0.21667 C -0.02395 0.21713 -0.02187 0.21806 -0.02187 0.21806 C -0.02934 0.2213 -0.02621 0.21921 -0.03125 0.22361 C -0.02066 0.22546 -0.02552 0.22384 -0.01666 0.22778 C -0.01458 0.2287 -0.01041 0.23056 -0.01041 0.23056 C -0.00902 0.23009 -0.00764 0.22963 -0.00625 0.22917 C -0.00416 0.2287 -0.00208 0.22847 -3.33333E-6 0.22778 C 0.00105 0.22755 0.00417 0.22639 0.00313 0.22639 C -0.00191 0.22639 -0.0059 0.23125 -0.01041 0.23333 C -0.01545 0.24329 -0.0118 0.23357 -3.33333E-6 0.23889 C 0.00122 0.23935 -0.00191 0.24097 -0.00312 0.24167 C -0.00451 0.24236 -0.0059 0.24259 -0.00729 0.24306 C -0.01041 0.24421 -0.01354 0.24583 -0.01666 0.24722 C -0.02725 0.25185 -0.03472 0.26296 -0.04583 0.26667 C -0.03541 0.2713 -0.05156 0.26412 -0.03854 0.26945 C -0.03645 0.27037 -0.03229 0.27222 -0.03229 0.27222 C -0.03402 0.27269 -0.03576 0.27315 -0.0375 0.27361 C -0.03854 0.27408 -0.04062 0.27361 -0.04062 0.275 C -0.04062 0.27639 -0.03854 0.27616 -0.0375 0.27639 C -0.03437 0.27708 -0.03125 0.27732 -0.02812 0.27778 C -0.03073 0.2831 -0.03038 0.28681 -0.03437 0.29028 C -0.03507 0.29167 -0.0368 0.29283 -0.03645 0.29445 C -0.03611 0.29583 -0.03437 0.2956 -0.03333 0.29583 C -0.0302 0.29653 -0.02708 0.29676 -0.02395 0.29722 C -0.0276 0.30208 -0.02951 0.30255 -0.03437 0.30417 C -0.03923 0.31389 -0.04132 0.32477 -0.0427 0.33611 C -0.04392 0.35764 -0.0427 0.37847 -0.0427 0.4 " pathEditMode="relative" ptsTypes="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-0.00069 0.00301 -0.00243 0.00532 -0.00312 0.00833 C -0.00538 0.01944 -0.00468 0.04004 -0.01459 0.04444 C -0.01614 0.05046 -0.01996 0.05393 -0.02396 0.05694 C -0.02621 0.05856 -0.02813 0.06064 -0.03021 0.0625 C -0.03126 0.06342 -0.03333 0.06527 -0.03333 0.06527 C -0.03369 0.06666 -0.03508 0.06828 -0.03438 0.06944 C -0.03351 0.07106 -0.0316 0.07037 -0.03021 0.07083 C -0.02674 0.07222 -0.0243 0.07477 -0.02084 0.07639 C -0.02153 0.07777 -0.02188 0.07939 -0.02291 0.08055 C -0.02379 0.08148 -0.02534 0.08102 -0.02604 0.08194 C -0.02674 0.08287 -0.02639 0.08518 -0.02708 0.08611 C -0.02883 0.08842 -0.03333 0.09166 -0.03333 0.09166 C -0.02899 0.09537 -0.01545 0.10393 -0.01041 0.10555 C -0.01233 0.10717 -0.01494 0.10787 -0.01667 0.10972 C -0.01771 0.11088 -0.01789 0.11273 -0.01876 0.11389 C -0.01996 0.11551 -0.02153 0.11666 -0.02291 0.11805 C -0.02396 0.11898 -0.02501 0.11967 -0.02604 0.12083 C -0.02726 0.12199 -0.03056 0.1243 -0.02916 0.125 C -0.02708 0.12592 -0.02501 0.12314 -0.02291 0.12222 C -0.01667 0.11944 -0.00973 0.12129 -0.00312 0.12083 C -0.00208 0.12037 -0.00069 0.11828 1.66667E-6 0.11944 C 0.00191 0.12338 -0.00486 0.13148 -0.00625 0.13333 C -0.0052 0.13379 -0.00416 0.13472 -0.00312 0.13472 C -0.00069 0.13472 0.00242 0.13102 0.00417 0.13333 C 0.00573 0.13541 -0.00208 0.13611 -0.00208 0.13611 C -0.00451 0.14583 -0.00451 0.15463 -0.0052 0.16527 C -0.00243 0.17639 -0.00451 0.16342 -0.00729 0.17083 C -0.00781 0.17222 -0.00694 0.17384 -0.00625 0.175 C -0.00538 0.17639 -0.00191 0.17754 -0.00312 0.17777 C -0.00868 0.17824 -0.01423 0.17685 -0.01979 0.17639 C -0.02534 0.17384 -0.03091 0.17338 -0.03645 0.17083 C -0.03855 0.1699 -0.04063 0.16898 -0.04271 0.16805 C -0.04376 0.16759 -0.04584 0.16666 -0.04584 0.16666 L -0.04271 0.16805 C -0.03784 0.16759 -0.03282 0.16852 -0.02813 0.16666 C -0.02708 0.1662 -0.02813 0.16273 -0.02916 0.1625 C -0.03229 0.16157 -0.03541 0.16342 -0.03855 0.16389 C -0.04063 0.16805 -0.04409 0.17523 -0.04063 0.18055 C -0.03923 0.18264 -0.03004 0.18426 -0.02813 0.18472 C -0.02848 0.18657 -0.02952 0.19236 -0.03021 0.19444 C -0.03074 0.19583 -0.03316 0.19745 -0.03229 0.19861 C -0.03143 0.19977 -0.03021 0.19652 -0.02916 0.19583 C -0.02813 0.19514 -0.02708 0.1949 -0.02604 0.19444 C -0.01545 0.19791 -0.03056 0.20115 -0.03438 0.20277 C -0.04236 0.20625 -0.05383 0.20509 -0.06041 0.20555 C -0.05694 0.20856 -0.05608 0.21203 -0.05209 0.21389 C -0.05504 0.21527 -0.05956 0.21319 -0.06146 0.21666 C -0.06216 0.21782 -0.05556 0.22338 -0.05521 0.22361 C -0.04671 0.22939 -0.03872 0.23402 -0.02916 0.23611 C -0.03021 0.23703 -0.03126 0.23819 -0.03229 0.23889 C -0.03333 0.23958 -0.03438 0.23958 -0.03541 0.24027 C -0.03768 0.24189 -0.04167 0.24583 -0.04167 0.24583 C -0.03716 0.24629 -0.03265 0.24606 -0.02813 0.24722 C -0.02708 0.24745 -0.03038 0.24768 -0.03126 0.24861 C -0.03246 0.24977 -0.03299 0.25231 -0.03438 0.25277 C -0.03976 0.25439 -0.04548 0.2537 -0.05104 0.25416 C -0.05001 0.25509 -0.04896 0.25625 -0.04792 0.25694 C -0.04688 0.25764 -0.0448 0.25694 -0.0448 0.25833 C -0.0448 0.25972 -0.04688 0.25926 -0.04792 0.25972 C -0.04966 0.26018 -0.05139 0.26064 -0.05313 0.26111 C -0.05104 0.26921 -0.05365 0.2618 -0.04896 0.26805 C -0.0434 0.27546 -0.04531 0.27338 -0.03541 0.275 C -0.03194 0.27662 -0.02952 0.27893 -0.02604 0.28055 C -0.02448 0.28657 -0.02518 0.28819 -0.02916 0.29166 C -0.02778 0.29213 -0.02639 0.29328 -0.02501 0.29305 C -0.02274 0.29282 -0.01876 0.29027 -0.01876 0.29027 C -0.01684 0.29791 -0.02258 0.31759 -0.03021 0.31805 C -0.03819 0.31852 -0.04619 0.31898 -0.05416 0.31944 C -0.05782 0.32685 -0.05521 0.32222 -0.05001 0.32916 C -0.05104 0.33009 -0.05192 0.33148 -0.05313 0.33194 C -0.05591 0.33287 -0.05903 0.33148 -0.06146 0.33333 C -0.06233 0.33402 -0.06111 0.33657 -0.06041 0.3375 C -0.05816 0.34051 -0.05278 0.34189 -0.05001 0.34444 C -0.04236 0.35995 -0.04775 0.38981 -0.04376 0.40555 C -0.04289 0.40902 -0.03959 0.41713 -0.03855 0.42083 " pathEditMode="relative" ptsTypes="fff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694 C -0.00139 0.00972 -0.00277 0.0125 -0.00416 0.01528 C -0.00659 0.02014 -0.01406 0.02176 -0.0177 0.025 C -0.0184 0.02639 -0.01892 0.02801 -0.01979 0.02916 C -0.02066 0.03032 -0.02205 0.03055 -0.02291 0.03194 C -0.02361 0.0331 -0.02326 0.03495 -0.02395 0.03611 C -0.02552 0.03912 -0.0276 0.04143 -0.02916 0.04444 C -0.02812 0.05185 -0.0276 0.05416 -0.02291 0.05833 C -0.0243 0.05879 -0.02569 0.05949 -0.02708 0.05972 C -0.02951 0.06041 -0.03333 0.0581 -0.03437 0.06111 C -0.03541 0.06412 -0.03159 0.06666 -0.0302 0.06944 C -0.02951 0.07083 -0.02812 0.07361 -0.02812 0.07361 C -0.0342 0.07639 -0.04062 0.07361 -0.04687 0.07222 C -0.05243 0.07477 -0.04895 0.07153 -0.04895 0.08055 C -0.04895 0.08333 -0.04965 0.08611 -0.05 0.08889 C -0.04965 0.09028 -0.04982 0.09213 -0.04895 0.09305 C -0.04722 0.09467 -0.0427 0.09583 -0.0427 0.09583 C -0.04062 0.10416 -0.04132 0.09676 -0.04479 0.10139 C -0.04548 0.10231 -0.0467 0.10463 -0.04583 0.10555 C -0.04461 0.10671 -0.04305 0.10463 -0.04166 0.10416 C -0.03958 0.10324 -0.03541 0.10139 -0.03541 0.10139 C -0.0368 0.10717 -0.03906 0.10602 -0.04166 0.11111 C -0.04027 0.11828 -0.03767 0.12731 -0.04062 0.13472 C -0.04184 0.13773 -0.04479 0.13842 -0.04687 0.14028 C -0.04791 0.1412 -0.05 0.14305 -0.05 0.14305 C -0.04965 0.14166 -0.05 0.13912 -0.04895 0.13889 C -0.04566 0.13796 -0.03489 0.13657 -0.03958 0.14444 C -0.04045 0.14583 -0.04166 0.14629 -0.0427 0.14722 C -0.03507 0.15069 -0.03437 0.1493 -0.04062 0.15139 C -0.04791 0.15787 -0.04548 0.15416 -0.04895 0.16111 C -0.04045 0.16875 -0.03559 0.16574 -0.02291 0.16666 C -0.02639 0.16828 -0.03229 0.17361 -0.03229 0.17361 C -0.02517 0.18009 -0.02691 0.17592 -0.025 0.18333 C -0.03142 0.18981 -0.02864 0.18819 -0.03958 0.19028 C -0.04444 0.1912 -0.05416 0.19305 -0.05416 0.19305 C -0.05277 0.19884 -0.05052 0.19815 -0.04687 0.20139 C -0.05086 0.20324 -0.05573 0.20139 -0.05937 0.20416 C -0.06319 0.20694 -0.0559 0.20856 -0.05416 0.20972 C -0.046 0.21528 -0.0585 0.21134 -0.04166 0.21389 C -0.03975 0.22129 -0.03993 0.2169 -0.04479 0.22639 C -0.04566 0.22801 -0.0493 0.22986 -0.04791 0.23055 C -0.04583 0.23148 -0.04166 0.22778 -0.04166 0.22778 C -0.04027 0.22824 -0.03802 0.22731 -0.0375 0.22916 C -0.03715 0.23078 -0.03958 0.23078 -0.04062 0.23194 C -0.04184 0.2331 -0.04288 0.23449 -0.04375 0.23611 C -0.04531 0.23866 -0.04791 0.24444 -0.04791 0.24444 C -0.04948 0.25856 -0.05052 0.25208 -0.05312 0.2625 C -0.04479 0.2662 -0.04479 0.26435 -0.05312 0.26805 C -0.05434 0.26852 -0.0552 0.26991 -0.05625 0.27083 C -0.04826 0.2743 -0.03871 0.27592 -0.0302 0.27778 C -0.03159 0.28333 -0.03333 0.28426 -0.0375 0.28611 C -0.0184 0.28842 -0.0276 0.28403 -0.0302 0.29444 C -0.02986 0.29768 -0.03055 0.30139 -0.02916 0.30416 C -0.02847 0.30532 -0.02708 0.30254 -0.02604 0.30278 C -0.02118 0.30347 -0.01632 0.30602 -0.01145 0.30694 C -0.0125 0.31435 -0.01562 0.31713 -0.01041 0.31944 C -0.00607 0.32801 -0.00937 0.31921 -0.00937 0.32778 C -0.00937 0.36157 -0.00729 0.39028 -0.00729 0.42222 " pathEditMode="relative" ptsTypes="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C -0.00399 0.02616 0.00746 0.03496 -0.01042 0.03681 C -0.00972 0.04028 -0.00781 0.0419 -0.00625 0.04514 C -0.0059 0.04584 -0.00521 0.04723 -0.00521 0.04723 C -0.01476 0.04815 -0.01476 0.04815 -0.00938 0.05 C -0.00764 0.05162 -0.00608 0.05186 -0.00417 0.05278 C -0.00625 0.05371 -0.00833 0.0544 -0.01042 0.05486 C -0.01632 0.0544 -0.02135 0.05324 -0.02708 0.05417 C -0.02639 0.05834 -0.02552 0.06297 -0.02292 0.06528 C -0.02535 0.06644 -0.02726 0.06505 -0.02969 0.06389 C -0.03021 0.06366 -0.03125 0.0632 -0.03125 0.0632 C -0.03212 0.06343 -0.0342 0.06273 -0.03385 0.06389 C -0.03351 0.06528 -0.0316 0.06436 -0.03073 0.06528 C -0.03021 0.06574 -0.02969 0.06644 -0.02917 0.06667 C -0.02413 0.06968 -0.01875 0.07014 -0.01406 0.07431 C -0.01285 0.07547 -0.0099 0.0757 -0.0099 0.0757 C -0.00764 0.07871 -0.00903 0.07755 -0.00521 0.07917 C -0.00469 0.0794 -0.00365 0.07986 -0.00365 0.07986 C -0.00729 0.08311 -0.00556 0.08218 -0.00833 0.08334 C -0.00521 0.08611 -0.00104 0.08542 0.0026 0.08611 C 0.00174 0.08959 -0.00052 0.08982 -0.0026 0.09167 C -0.00104 0.0919 0.00052 0.0919 0.00208 0.09236 C 0.00365 0.09283 0.00677 0.09445 0.00677 0.09445 C 0.00035 0.09653 -0.01302 0.09723 -0.01302 0.09723 C -0.01806 0.09885 -0.0191 0.09885 -0.02604 0.09931 C -0.02396 0.10116 -0.02188 0.10162 -0.01979 0.10348 C -0.0224 0.10463 -0.02483 0.1051 -0.0276 0.10556 C -0.0224 0.10787 -0.02031 0.11436 -0.01615 0.11875 C -0.01354 0.12153 -0.01094 0.12246 -0.00781 0.12361 C -0.0059 0.12523 -0.00417 0.12547 -0.00208 0.12639 C -0.00365 0.12963 -0.00486 0.12986 -0.00781 0.13125 C -0.00833 0.13148 -0.00938 0.13195 -0.00938 0.13195 C -0.00382 0.13681 -0.01424 0.12801 0.0026 0.13403 C 0.0033 0.13426 0.00243 0.13611 0.00208 0.13681 C 0.00052 0.13982 -0.00399 0.14167 -0.00625 0.14375 C -0.00695 0.1463 -0.00799 0.14838 -0.00885 0.1507 C -0.0066 0.15648 -0.00174 0.15371 0.0026 0.15486 C 0.00278 0.15672 0.00295 0.15857 0.00312 0.16042 C 0.0033 0.16111 0.00382 0.16181 0.00365 0.1625 C 0.00295 0.16482 -0.00695 0.16644 -0.00885 0.16736 C -0.00642 0.17199 -0.00104 0.1713 0.0026 0.17292 C -0.00156 0.17477 -0.00573 0.17593 -0.0099 0.17778 C -0.01302 0.1838 -0.02049 0.18241 -0.025 0.18264 C -0.02431 0.18704 -0.02309 0.18912 -0.02031 0.19167 C -0.01684 0.19861 -0.01146 0.19468 -0.02917 0.19584 C -0.02431 0.19792 -0.02031 0.20047 -0.0151 0.20139 C -0.0099 0.20602 -0.00642 0.20718 -0.00052 0.20973 C -0.00208 0.21273 -0.00434 0.21412 -0.00677 0.21598 C -0.00747 0.21644 -0.00816 0.21667 -0.00885 0.21736 C -0.00938 0.21783 -0.01111 0.21922 -0.01042 0.21945 C -0.00816 0.22014 -0.0059 0.21898 -0.00365 0.21875 C 0.01389 0.21991 0.0059 0.21968 0.00052 0.22084 C -0.00174 0.22523 -0.00295 0.23033 -0.00521 0.23473 C -0.00556 0.23542 -0.00417 0.23426 -0.00365 0.23403 C -0.00208 0.23426 -0.00035 0.23403 0.00104 0.23473 C 0.00417 0.23635 -0.00174 0.23797 -0.00208 0.2382 C -0.00851 0.23797 -0.01493 0.2382 -0.02135 0.2375 C -0.0224 0.2375 -0.02344 0.23658 -0.02448 0.23611 C -0.025 0.23588 -0.02656 0.23496 -0.02604 0.23542 C -0.02083 0.24005 -0.01597 0.24236 -0.0099 0.24375 C -0.00851 0.24746 -0.00799 0.25209 -0.00469 0.25348 C -0.00052 0.25255 -0.0026 0.25324 0.00156 0.25139 C 0.0026 0.25093 0.00469 0.25 0.00469 0.25 C 0.00156 0.25301 0.0033 0.25139 -0.00052 0.25486 C -0.00104 0.25533 -0.00208 0.25625 -0.00208 0.25625 C -0.00226 0.25695 -0.00278 0.25764 -0.0026 0.25834 C -0.00243 0.25903 -0.00156 0.2588 -0.00104 0.25903 C 0.00104 0.25949 0.00521 0.26042 0.00521 0.26042 C 0.00434 0.26667 0.0033 0.2676 -0.00052 0.27084 C -0.0026 0.27477 0.00017 0.27223 0.00208 0.27153 C 0.00555 0.27176 0.0092 0.27061 0.0125 0.27223 C 0.01371 0.27269 0.01042 0.27408 0.00937 0.275 C 0.00816 0.27616 0.00608 0.27709 0.00469 0.27778 C -0.00295 0.29283 0.01302 0.28936 0.01771 0.28959 C 0.0184 0.28982 0.02014 0.28959 0.01979 0.29028 C 0.01927 0.29144 0.01424 0.29213 0.01354 0.29236 C 0.01059 0.29306 0.00764 0.29422 0.00521 0.29653 C 0.00868 0.29769 0.01233 0.29723 0.01562 0.29861 C 0.01493 0.30672 0.01267 0.31598 0.01042 0.32361 C 0.01007 0.325 0.00937 0.32639 0.00885 0.32778 C 0.00816 0.32917 0.00677 0.33195 0.00677 0.33195 C 0.00573 0.3375 0.00469 0.34144 0.0026 0.34653 C 0.00208 0.34977 0.00156 0.35186 0.00052 0.35486 C 0.00035 0.35602 0.00035 0.35718 2.5E-6 0.35834 C -0.00035 0.35926 -0.00122 0.35949 -0.00156 0.36042 C -0.00208 0.36227 -0.0026 0.36598 -0.0026 0.36598 C -0.00313 0.37385 -0.00382 0.37986 -0.00729 0.38611 C -0.00799 0.38912 -0.00868 0.39213 -0.00938 0.39514 C -0.00955 0.39584 -0.0099 0.39723 -0.0099 0.39723 " pathEditMode="relative" ptsTypes="ffffffffffffffffffffffffffffffffff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-0.00087 0.00763 -0.00191 0.01435 -0.00677 0.01875 C -0.00729 0.01921 -0.00521 0.01736 -0.00521 0.01736 C -0.00226 0.01759 0.00069 0.01713 0.00365 0.01805 C 0.00434 0.01828 0.00122 0.02546 3.33333E-6 0.02708 C 0.00139 0.02777 0.00313 0.02708 0.00417 0.02847 C 0.00521 0.02986 0.0033 0.03148 -0.00104 0.03333 C -0.00469 0.03495 -0.00208 0.03402 -0.00937 0.03472 C -0.01406 0.03634 -0.01875 0.0375 -0.02344 0.03819 C -0.02187 0.03888 -0.02031 0.03958 -0.01875 0.04027 C -0.01823 0.0405 -0.01719 0.04097 -0.01719 0.04097 C -0.02135 0.04375 -0.03646 0.04166 -0.02708 0.04583 C -0.02396 0.04907 -0.01997 0.04976 -0.01667 0.05277 C -0.01753 0.0581 -0.01979 0.06041 -0.02187 0.06458 C -0.01823 0.06782 -0.01354 0.06365 -0.01094 0.06875 C -0.01215 0.07129 -0.01319 0.07129 -0.0151 0.07291 C -0.01753 0.07777 -0.01615 0.07615 -0.01875 0.07847 C -0.0151 0.08009 -0.01146 0.07893 -0.00781 0.08055 C -0.01042 0.08171 -0.01302 0.0824 -0.01562 0.08333 C -0.01667 0.08379 -0.01875 0.08472 -0.01875 0.08472 C -0.01962 0.08634 -0.02049 0.08703 -0.01927 0.08888 C -0.01806 0.09097 -0.0158 0.09074 -0.01406 0.09166 C -0.01094 0.09351 -0.00972 0.09675 -0.00677 0.09861 C -0.00642 0.1 -0.00538 0.103 -0.00677 0.10416 C -0.0092 0.10625 -0.01267 0.10486 -0.01562 0.10555 C -0.0191 0.10625 -0.02257 0.1074 -0.02604 0.10902 C -0.01997 0.10949 -0.01389 0.11041 -0.00781 0.11111 C -0.00868 0.11527 -0.01181 0.11736 -0.01406 0.12083 C -0.01562 0.12338 -0.01597 0.12546 -0.01823 0.12638 C -0.00451 0.12754 -0.01024 0.12754 -0.01458 0.13611 C -0.01319 0.14166 -0.00295 0.14074 -0.00052 0.14097 C -0.00122 0.14375 -0.0026 0.14444 -0.00417 0.14652 C -0.00122 0.14791 0.00243 0.14606 0.00521 0.14791 C 0.00608 0.14861 0.00503 0.15069 0.00469 0.15208 C 0.00417 0.1537 0.00347 0.15509 0.0026 0.15625 C -0.00122 0.16134 -0.00608 0.16064 -0.01094 0.1625 C -0.01302 0.16319 -0.0151 0.16435 -0.01719 0.16527 C -0.01823 0.16574 -0.02031 0.16666 -0.02031 0.16666 C -0.01701 0.16967 -0.01128 0.16944 -0.00729 0.17013 C -0.01215 0.17222 -0.00937 0.17129 -0.01615 0.17222 C -0.01753 0.17291 -0.01892 0.17268 -0.01667 0.175 C -0.0151 0.17662 -0.01094 0.17708 -0.01094 0.17708 C -0.01337 0.18032 -0.01667 0.18148 -0.01979 0.18263 C -0.0217 0.18333 -0.02552 0.18472 -0.02552 0.18472 C -0.0224 0.1868 -0.01944 0.18773 -0.01615 0.18888 C -0.0151 0.18935 -0.01302 0.19027 -0.01302 0.19027 C -0.01059 0.19351 -0.00937 0.19699 -0.00573 0.19861 C -0.00764 0.20046 -0.00972 0.20046 -0.01198 0.20138 C -0.01424 0.20578 -0.00955 0.20509 -0.00677 0.20625 C -0.00573 0.20671 -0.00365 0.20763 -0.00365 0.20763 C -0.00885 0.21226 -0.01788 0.21088 -0.02344 0.21111 C -0.02101 0.21226 -0.0191 0.21365 -0.01667 0.21458 C -0.01562 0.21504 -0.01458 0.2155 -0.01354 0.21597 C -0.01302 0.2162 -0.01198 0.21666 -0.01198 0.21666 C -0.01337 0.22384 -0.0158 0.22824 -0.01875 0.23402 C -0.01823 0.23425 -0.01771 0.23472 -0.01719 0.23472 C -0.01476 0.23518 -0.01233 0.23472 -0.0099 0.23541 C -0.00937 0.23564 -0.01094 0.23588 -0.01146 0.23611 C -0.01319 0.23726 -0.01337 0.23796 -0.01458 0.24027 C -0.01615 0.24305 -0.01562 0.24236 -0.01667 0.24652 L -0.01667 0.24652 C -0.01927 0.25162 -0.01997 0.25092 -0.01615 0.25 C -0.0099 0.25046 -0.00451 0.25254 0.00156 0.25347 C 0.00052 0.25625 0.00017 0.2581 -0.00156 0.26041 C -0.00104 0.26064 -0.00052 0.26111 3.33333E-6 0.26111 C 0.00208 0.26157 0.00417 0.26111 0.00625 0.2618 C 0.00677 0.26203 0.00521 0.26203 0.00469 0.2625 C 0.00208 0.26435 0.00052 0.2662 -0.00104 0.26944 C -0.00087 0.27037 0.00017 0.27615 0.00052 0.27638 C 0.00538 0.27847 0.01007 0.27963 0.0151 0.28125 C 0.01458 0.28773 0.01337 0.28842 0.01198 0.29375 C 0.0158 0.29513 0.02153 0.29143 0.02292 0.29722 C 0.02326 0.30925 0.02222 0.31458 0.02552 0.32361 C 0.02274 0.33472 0.02622 0.34675 0.02344 0.35763 C 0.0217 0.37986 0.0224 0.36689 0.0224 0.39722 " pathEditMode="relative" ptsTypes="fffffffffffffffff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598 C 0.00677 0.02593 0.00729 0.03172 0.01042 0.04028 C 0.00989 0.04815 0.00903 0.05232 0.00989 0.06042 C 0.01007 0.06181 0.01094 0.06459 0.01094 0.06459 C 0.01302 0.06366 0.01371 0.06111 0.01458 0.06459 C 0.01406 0.06829 0.01302 0.07107 0.01198 0.07431 C 0.01146 0.0757 0.01024 0.07963 0.01094 0.07848 C 0.01215 0.07616 0.01302 0.07523 0.0151 0.07431 C 0.01701 0.07454 0.0191 0.07385 0.02083 0.075 C 0.02153 0.07547 0.02066 0.07709 0.02031 0.07778 C 0.0191 0.0801 0.01597 0.08241 0.01406 0.08334 C 0.01267 0.08611 0.0092 0.09051 0.00677 0.09167 C 0.00573 0.09213 0.00364 0.09306 0.00364 0.09306 C 0.00625 0.09561 0.0092 0.09699 0.01198 0.09931 C 0.01111 0.10602 0.01232 0.10139 0.00989 0.10556 C 0.0092 0.10695 0.00781 0.10973 0.00781 0.10973 C 0.01128 0.11042 0.01302 0.11204 0.01614 0.1132 C 0.01753 0.11366 0.02031 0.11459 0.02031 0.11459 C 0.02066 0.11528 0.02118 0.11574 0.02135 0.11667 C 0.02153 0.11736 0.02031 0.11852 0.02083 0.11875 C 0.02187 0.11898 0.02396 0.11736 0.02396 0.11736 C 0.02535 0.1176 0.02708 0.11667 0.02812 0.11806 C 0.02986 0.12037 0.02604 0.12477 0.025 0.1257 C 0.0243 0.12709 0.02309 0.12778 0.02239 0.12917 C 0.02135 0.13125 0.02083 0.13519 0.02031 0.1375 C 0.01996 0.1419 0.01979 0.14491 0.01823 0.14861 C 0.01805 0.14908 0.01528 0.1551 0.01562 0.15556 C 0.01597 0.15602 0.01667 0.1551 0.01719 0.15486 C 0.01944 0.1551 0.02187 0.15463 0.02396 0.15556 C 0.02552 0.15625 0.02031 0.16042 0.02031 0.16042 C 0.01996 0.16111 0.01979 0.16204 0.01927 0.1625 C 0.01892 0.16297 0.01771 0.1625 0.01771 0.1632 C 0.01771 0.16482 0.02083 0.16482 0.02292 0.16528 C 0.0217 0.16875 0.02066 0.17153 0.01823 0.17361 C 0.01753 0.17662 0.01632 0.17871 0.01562 0.18195 C 0.01476 0.18635 0.0151 0.18936 0.0125 0.19167 C 0.01128 0.19422 0.01007 0.19398 0.00885 0.19653 C 0.01024 0.19931 0.01163 0.19885 0.01354 0.2007 C 0.0125 0.20463 0.00764 0.20486 0.00469 0.20625 C 0.00295 0.20695 0.00156 0.20973 1.66667E-6 0.21111 C -0.00226 0.21574 -0.0059 0.21829 -0.00886 0.22223 C -0.00573 0.22361 -0.00261 0.22431 0.00052 0.2257 C 0.00208 0.22639 0.00521 0.22778 0.00521 0.22778 C 0.00625 0.23172 0.00278 0.23102 0.00052 0.23195 C -0.00556 0.23426 -0.01146 0.23797 -0.01771 0.23889 C -0.01823 0.23912 -0.01962 0.23889 -0.01927 0.23959 C -0.01754 0.24329 -0.01163 0.24398 -0.00886 0.24514 C -0.01754 0.25278 -0.02865 0.25139 -0.03906 0.25209 C -0.03663 0.25533 -0.03351 0.2551 -0.03073 0.25764 C -0.03195 0.26019 -0.03299 0.26019 -0.0349 0.26181 C -0.03038 0.26574 -0.02934 0.26482 -0.0224 0.26528 C -0.01858 0.26852 -0.01493 0.26991 -0.01042 0.27084 C -0.01354 0.27361 -0.01771 0.27732 -0.02136 0.27848 C -0.01736 0.28102 -0.0132 0.28079 -0.00886 0.28125 C -0.00608 0.28195 -0.00313 0.28241 -0.00052 0.28334 C 0.00052 0.2838 0.0026 0.28473 0.0026 0.28473 C 0.00399 0.28773 0.00364 0.28843 0.00156 0.29028 C 0.00121 0.29098 0.00104 0.2919 0.00052 0.29236 C 0.00017 0.29283 -0.00104 0.29236 -0.00104 0.29306 C -0.00104 0.29468 0.00226 0.29468 0.00469 0.29514 C 0.00399 0.29885 0.00364 0.30139 0.00156 0.30417 C 0.00087 0.30695 0.00035 0.3088 -0.00156 0.31042 C -0.00452 0.31621 0.00729 0.31389 0.00885 0.31389 C 0.00521 0.31551 0.00173 0.31644 -0.00208 0.31736 C -0.00382 0.31783 -0.00729 0.31945 -0.00729 0.31945 C -0.01111 0.3294 -0.01181 0.3419 -0.01615 0.35139 C -0.01719 0.35648 -0.01875 0.36158 -0.01979 0.36667 C -0.02014 0.36852 -0.02049 0.37037 -0.02083 0.37223 C -0.02101 0.37315 -0.02136 0.375 -0.02136 0.375 C -0.02101 0.38403 -0.02014 0.39931 -0.0224 0.40834 C -0.02274 0.41135 -0.02344 0.41436 -0.02344 0.41736 " pathEditMode="relative" ptsTypes="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8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8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8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NGSS PEs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2" t="62581" r="29020" b="32997"/>
          <a:stretch/>
        </p:blipFill>
        <p:spPr bwMode="auto">
          <a:xfrm>
            <a:off x="0" y="3463141"/>
            <a:ext cx="9144000" cy="52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5-02-07 at 4.38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6" y="3877479"/>
            <a:ext cx="3190874" cy="901700"/>
          </a:xfrm>
          <a:prstGeom prst="rect">
            <a:avLst/>
          </a:prstGeom>
        </p:spPr>
      </p:pic>
      <p:pic>
        <p:nvPicPr>
          <p:cNvPr id="11" name="Picture 10" descr="Screen Shot 2015-02-07 at 4.35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3848100"/>
            <a:ext cx="2895601" cy="1447800"/>
          </a:xfrm>
          <a:prstGeom prst="rect">
            <a:avLst/>
          </a:prstGeom>
        </p:spPr>
      </p:pic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970208"/>
              </p:ext>
            </p:extLst>
          </p:nvPr>
        </p:nvGraphicFramePr>
        <p:xfrm>
          <a:off x="95132" y="1400175"/>
          <a:ext cx="8991600" cy="2062966"/>
        </p:xfrm>
        <a:graphic>
          <a:graphicData uri="http://schemas.openxmlformats.org/drawingml/2006/table">
            <a:tbl>
              <a:tblPr/>
              <a:tblGrid>
                <a:gridCol w="1934120"/>
                <a:gridCol w="7057480"/>
              </a:tblGrid>
              <a:tr h="2062966">
                <a:tc>
                  <a:txBody>
                    <a:bodyPr/>
                    <a:lstStyle/>
                    <a:p>
                      <a:pPr algn="l" fontAlgn="t"/>
                      <a:endParaRPr lang="en-US" sz="2400" b="1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2400" b="1" baseline="0" dirty="0" smtClean="0">
                          <a:effectLst/>
                        </a:rPr>
                        <a:t>  </a:t>
                      </a:r>
                      <a:r>
                        <a:rPr lang="en-US" sz="2400" b="1" dirty="0" smtClean="0">
                          <a:effectLst/>
                        </a:rPr>
                        <a:t>HS-PS1-3</a:t>
                      </a:r>
                      <a:endParaRPr lang="en-US" sz="2400" b="1" dirty="0">
                        <a:effectLst/>
                      </a:endParaRPr>
                    </a:p>
                  </a:txBody>
                  <a:tcPr marL="24270" marR="37922" marT="12135" marB="121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</a:rPr>
                        <a:t>Plan and conduct an investigation to gather evidence to compare the structure of substances at the bulk scale to infer the strength of electrical forces between particles.</a:t>
                      </a: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[Clarification Statement: Emphasis is on understanding the strengths of forces between particles, not on naming specific intermolecular forces (such as dipole-dipole). Examples of particles could include ions, atoms,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molecules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, and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networked materials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(such as graphite). Examples of bulk properties of substances could include the melting point and boiling point, vapor pressure, and surface tension.] [</a:t>
                      </a:r>
                      <a:r>
                        <a:rPr lang="en-US" sz="1200" b="0" i="1" dirty="0">
                          <a:solidFill>
                            <a:srgbClr val="FF0000"/>
                          </a:solidFill>
                          <a:effectLst/>
                        </a:rPr>
                        <a:t>Assessment Boundary: Assessment does not include </a:t>
                      </a:r>
                      <a:r>
                        <a:rPr lang="en-US" sz="1200" b="0" i="1" dirty="0" err="1">
                          <a:solidFill>
                            <a:srgbClr val="FF0000"/>
                          </a:solidFill>
                          <a:effectLst/>
                        </a:rPr>
                        <a:t>Raoult’s</a:t>
                      </a:r>
                      <a:r>
                        <a:rPr lang="en-US" sz="1200" b="0" i="1" dirty="0">
                          <a:solidFill>
                            <a:srgbClr val="FF0000"/>
                          </a:solidFill>
                          <a:effectLst/>
                        </a:rPr>
                        <a:t> law calculations of vapor pressure</a:t>
                      </a:r>
                      <a:r>
                        <a:rPr lang="en-US" sz="1200" b="0" i="1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] 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4270" marR="24270" marT="12135" marB="25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 descr="Screen Shot 2015-02-07 at 4.35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3877479"/>
            <a:ext cx="313372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your model, predict how sickle cell hemoglobin would behave in Size Exclusion Column Chromatography.</a:t>
            </a:r>
          </a:p>
          <a:p>
            <a:pPr lvl="1"/>
            <a:r>
              <a:rPr lang="en-US" dirty="0" smtClean="0"/>
              <a:t>Would it move slower or faster then normal hemoglobin?</a:t>
            </a:r>
          </a:p>
          <a:p>
            <a:pPr lvl="1"/>
            <a:r>
              <a:rPr lang="en-US" dirty="0" smtClean="0"/>
              <a:t>Design an experiment</a:t>
            </a:r>
          </a:p>
          <a:p>
            <a:pPr lvl="2"/>
            <a:r>
              <a:rPr lang="en-US" dirty="0" smtClean="0"/>
              <a:t>What outcomes would support your model’s prediction</a:t>
            </a:r>
          </a:p>
          <a:p>
            <a:pPr lvl="2"/>
            <a:r>
              <a:rPr lang="en-US" dirty="0" smtClean="0"/>
              <a:t>What outcomes would contradict your model’s prediction?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3900" y="314325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chemeClr val="tx1"/>
                </a:solidFill>
              </a:rPr>
              <a:t>Bio-Rad Resources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4698975"/>
              </p:ext>
            </p:extLst>
          </p:nvPr>
        </p:nvGraphicFramePr>
        <p:xfrm>
          <a:off x="1485901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3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65898"/>
              </p:ext>
            </p:extLst>
          </p:nvPr>
        </p:nvGraphicFramePr>
        <p:xfrm>
          <a:off x="152400" y="1066800"/>
          <a:ext cx="8820150" cy="2895600"/>
        </p:xfrm>
        <a:graphic>
          <a:graphicData uri="http://schemas.openxmlformats.org/drawingml/2006/table">
            <a:tbl>
              <a:tblPr/>
              <a:tblGrid>
                <a:gridCol w="1847850"/>
                <a:gridCol w="6972300"/>
              </a:tblGrid>
              <a:tr h="28956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HS-LS1-1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Construct an explanation based on evidence for how the structure of DNA determines the structure of proteins which carry out the essential functions of life through systems of specialized cells.</a:t>
                      </a:r>
                      <a:r>
                        <a:rPr lang="en-US" dirty="0"/>
                        <a:t> [</a:t>
                      </a:r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Assessment Boundary: Assessment does not include identification of specific cell or tissue types, whole body systems, specific protein structures and functions, or the biochemistry of protein synthesis.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9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GFP is 26,900 Daltons which is </a:t>
            </a:r>
            <a:r>
              <a:rPr lang="en-US" dirty="0" err="1" smtClean="0"/>
              <a:t>betweenVitamin</a:t>
            </a:r>
            <a:r>
              <a:rPr lang="en-US" dirty="0" smtClean="0"/>
              <a:t> B12 and Hemoglobin so you could take </a:t>
            </a:r>
            <a:r>
              <a:rPr lang="en-US" dirty="0" err="1" smtClean="0"/>
              <a:t>pGLO</a:t>
            </a:r>
            <a:r>
              <a:rPr lang="en-US" dirty="0" smtClean="0"/>
              <a:t> lysate and add it to the column and have student make predictions about where it should run!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Ideas</a:t>
            </a:r>
            <a:endParaRPr lang="en-US" dirty="0"/>
          </a:p>
        </p:txBody>
      </p:sp>
      <p:pic>
        <p:nvPicPr>
          <p:cNvPr id="4" name="Picture 7" descr="SECcolum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6" r="5720"/>
          <a:stretch/>
        </p:blipFill>
        <p:spPr bwMode="auto">
          <a:xfrm>
            <a:off x="5505450" y="3028950"/>
            <a:ext cx="507098" cy="272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240256"/>
            <a:ext cx="2133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8675" y="3400425"/>
            <a:ext cx="86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+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209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Exclusion Chromatography 1660008EDU</a:t>
            </a:r>
            <a:endParaRPr lang="en-US" dirty="0"/>
          </a:p>
        </p:txBody>
      </p:sp>
      <p:pic>
        <p:nvPicPr>
          <p:cNvPr id="7170" name="Picture 2" descr="http://www.bio-rad.com/webroot/web/images/lse/products/protein_analysis_kits/sku_view/global/166-0008EDU_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6" b="22545"/>
          <a:stretch/>
        </p:blipFill>
        <p:spPr bwMode="auto">
          <a:xfrm>
            <a:off x="222250" y="2238375"/>
            <a:ext cx="454684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ECcolum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46350"/>
            <a:ext cx="24384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2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NGSS Alignments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197926"/>
              </p:ext>
            </p:extLst>
          </p:nvPr>
        </p:nvGraphicFramePr>
        <p:xfrm>
          <a:off x="0" y="3940224"/>
          <a:ext cx="8991600" cy="1774776"/>
        </p:xfrm>
        <a:graphic>
          <a:graphicData uri="http://schemas.openxmlformats.org/drawingml/2006/table">
            <a:tbl>
              <a:tblPr/>
              <a:tblGrid>
                <a:gridCol w="1934120"/>
                <a:gridCol w="7057480"/>
              </a:tblGrid>
              <a:tr h="1695108">
                <a:tc>
                  <a:txBody>
                    <a:bodyPr/>
                    <a:lstStyle/>
                    <a:p>
                      <a:pPr algn="l" fontAlgn="t"/>
                      <a:endParaRPr lang="en-US" sz="2400" b="1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2400" b="1" baseline="0" dirty="0" smtClean="0">
                          <a:effectLst/>
                        </a:rPr>
                        <a:t>  </a:t>
                      </a:r>
                      <a:r>
                        <a:rPr lang="en-US" sz="2400" b="1" dirty="0" smtClean="0">
                          <a:effectLst/>
                        </a:rPr>
                        <a:t>HS-PS1-3</a:t>
                      </a:r>
                      <a:endParaRPr lang="en-US" sz="2400" b="1" dirty="0">
                        <a:effectLst/>
                      </a:endParaRPr>
                    </a:p>
                  </a:txBody>
                  <a:tcPr marL="24270" marR="37922" marT="12135" marB="121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</a:rPr>
                        <a:t>Plan and conduct an investigation to gather evidence to compare the structure of substances at the bulk scale to infer the strength of electrical forces between particles.</a:t>
                      </a: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[Clarification Statement: Emphasis is on understanding the strengths of forces between particles, not on naming specific intermolecular forces (such as dipole-dipole). Examples of particles could include ions, atoms,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molecules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, and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networked materials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(such as graphite). Examples of bulk properties of substances could include the melting point and boiling point, vapor pressure, and surface tension.] [</a:t>
                      </a:r>
                      <a:r>
                        <a:rPr lang="en-US" sz="1200" b="0" i="1" dirty="0">
                          <a:solidFill>
                            <a:srgbClr val="FF0000"/>
                          </a:solidFill>
                          <a:effectLst/>
                        </a:rPr>
                        <a:t>Assessment Boundary: Assessment does not include </a:t>
                      </a:r>
                      <a:r>
                        <a:rPr lang="en-US" sz="1200" b="0" i="1" dirty="0" err="1">
                          <a:solidFill>
                            <a:srgbClr val="FF0000"/>
                          </a:solidFill>
                          <a:effectLst/>
                        </a:rPr>
                        <a:t>Raoult’s</a:t>
                      </a:r>
                      <a:r>
                        <a:rPr lang="en-US" sz="1200" b="0" i="1" dirty="0">
                          <a:solidFill>
                            <a:srgbClr val="FF0000"/>
                          </a:solidFill>
                          <a:effectLst/>
                        </a:rPr>
                        <a:t> law calculations of vapor pressure</a:t>
                      </a:r>
                      <a:r>
                        <a:rPr lang="en-US" sz="1200" b="0" i="1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] 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4270" marR="24270" marT="12135" marB="25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6241"/>
              </p:ext>
            </p:extLst>
          </p:nvPr>
        </p:nvGraphicFramePr>
        <p:xfrm>
          <a:off x="152400" y="1066800"/>
          <a:ext cx="8820150" cy="2895600"/>
        </p:xfrm>
        <a:graphic>
          <a:graphicData uri="http://schemas.openxmlformats.org/drawingml/2006/table">
            <a:tbl>
              <a:tblPr/>
              <a:tblGrid>
                <a:gridCol w="1847850"/>
                <a:gridCol w="6972300"/>
              </a:tblGrid>
              <a:tr h="28956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HS-LS1-1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Construct an explanation based on evidence for how the structure of DNA determines the structure of proteins which carry out the essential functions of life through systems of specialized cells.</a:t>
                      </a:r>
                      <a:r>
                        <a:rPr lang="en-US" dirty="0"/>
                        <a:t> [</a:t>
                      </a:r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Assessment Boundary: Assessment does not include identification of specific cell or tissue types, whole body systems, specific protein structures and functions, or the biochemistry of protein synthesis.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5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114800"/>
          </a:xfrm>
        </p:spPr>
        <p:txBody>
          <a:bodyPr/>
          <a:lstStyle/>
          <a:p>
            <a:r>
              <a:rPr lang="en-US" dirty="0" smtClean="0"/>
              <a:t>Observe a phenomenon</a:t>
            </a:r>
          </a:p>
          <a:p>
            <a:pPr lvl="1"/>
            <a:r>
              <a:rPr lang="en-US" dirty="0" smtClean="0"/>
              <a:t>Model what you think is going on</a:t>
            </a:r>
          </a:p>
          <a:p>
            <a:r>
              <a:rPr lang="en-US" dirty="0" smtClean="0"/>
              <a:t>Read about a phenomenon &amp; discuss</a:t>
            </a:r>
          </a:p>
          <a:p>
            <a:pPr lvl="1"/>
            <a:r>
              <a:rPr lang="en-US" dirty="0" smtClean="0"/>
              <a:t>Revise your model </a:t>
            </a:r>
          </a:p>
          <a:p>
            <a:r>
              <a:rPr lang="en-US" dirty="0" smtClean="0"/>
              <a:t>Design and execute an experiment testing your model </a:t>
            </a:r>
          </a:p>
          <a:p>
            <a:pPr lvl="1"/>
            <a:r>
              <a:rPr lang="en-US" dirty="0" smtClean="0"/>
              <a:t>Analyze results, argue from evidence</a:t>
            </a:r>
          </a:p>
          <a:p>
            <a:pPr lvl="1"/>
            <a:r>
              <a:rPr lang="en-US" dirty="0" smtClean="0"/>
              <a:t>Revise your model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Phenomenon videos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1550" y="1982390"/>
            <a:ext cx="725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https://www.youtube.com/watch?v=EZ5Wql5Kamw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1550" y="3367206"/>
            <a:ext cx="7067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https://www.youtube.com/watch?v=3lcAveGioaE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7725" y="4657725"/>
            <a:ext cx="7191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can’t access </a:t>
            </a:r>
            <a:r>
              <a:rPr lang="en-US" dirty="0" err="1" smtClean="0"/>
              <a:t>youtube</a:t>
            </a:r>
            <a:r>
              <a:rPr lang="en-US" dirty="0" smtClean="0"/>
              <a:t> at school add “</a:t>
            </a:r>
            <a:r>
              <a:rPr lang="en-US" dirty="0" err="1" smtClean="0"/>
              <a:t>ss</a:t>
            </a:r>
            <a:r>
              <a:rPr lang="en-US" dirty="0" smtClean="0"/>
              <a:t>” before </a:t>
            </a:r>
            <a:r>
              <a:rPr lang="en-US" dirty="0" err="1" smtClean="0"/>
              <a:t>youtube</a:t>
            </a:r>
            <a:r>
              <a:rPr lang="en-US" dirty="0" smtClean="0"/>
              <a:t> on any video at home and you can download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notebook (</a:t>
            </a:r>
            <a:r>
              <a:rPr lang="en-US" dirty="0"/>
              <a:t>5</a:t>
            </a:r>
            <a:r>
              <a:rPr lang="en-US" dirty="0" smtClean="0"/>
              <a:t> minutes)</a:t>
            </a:r>
          </a:p>
          <a:p>
            <a:pPr lvl="1"/>
            <a:r>
              <a:rPr lang="en-US" dirty="0" smtClean="0"/>
              <a:t>Write 1-2 sentences of why these different colored molecules are separating in the columns</a:t>
            </a:r>
          </a:p>
          <a:p>
            <a:pPr lvl="1"/>
            <a:r>
              <a:rPr lang="en-US" dirty="0" smtClean="0"/>
              <a:t>Draw a cartoon that helps explain your reasoning with captions</a:t>
            </a:r>
            <a:endParaRPr lang="en-US" dirty="0"/>
          </a:p>
          <a:p>
            <a:pPr lvl="2"/>
            <a:r>
              <a:rPr lang="en-US" sz="2000" dirty="0" smtClean="0"/>
              <a:t>Draw at two different scales</a:t>
            </a:r>
          </a:p>
          <a:p>
            <a:pPr lvl="3"/>
            <a:r>
              <a:rPr lang="en-US" sz="2000" dirty="0" smtClean="0"/>
              <a:t>Human scale</a:t>
            </a:r>
          </a:p>
          <a:p>
            <a:pPr lvl="3"/>
            <a:r>
              <a:rPr lang="en-US" sz="2000" dirty="0" smtClean="0"/>
              <a:t>Molecular scale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model with your neighbor (2 minutes)</a:t>
            </a:r>
          </a:p>
          <a:p>
            <a:r>
              <a:rPr lang="en-US" dirty="0" smtClean="0"/>
              <a:t>Revise your model (2 minutes)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a neighbor whisper read the Gel Filtration Chromatography text (5 minutes)</a:t>
            </a:r>
          </a:p>
          <a:p>
            <a:pPr lvl="1"/>
            <a:r>
              <a:rPr lang="en-US" sz="2800" dirty="0" smtClean="0"/>
              <a:t>Each of you should read half to the other</a:t>
            </a:r>
          </a:p>
          <a:p>
            <a:pPr lvl="2"/>
            <a:r>
              <a:rPr lang="en-US" sz="2400" dirty="0" smtClean="0"/>
              <a:t>Help each other decipher words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0625" y="40291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1187</Words>
  <Application>Microsoft Office PowerPoint</Application>
  <PresentationFormat>On-screen Show (4:3)</PresentationFormat>
  <Paragraphs>183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 Presentation</vt:lpstr>
      <vt:lpstr>Size Exclusion Chromatography: NGSS 3Dimensional approach</vt:lpstr>
      <vt:lpstr>Instructors - Bio-Rad Curriculum and Training Specialists</vt:lpstr>
      <vt:lpstr>PowerPoint Presentation</vt:lpstr>
      <vt:lpstr>Major NGSS Alignments</vt:lpstr>
      <vt:lpstr>Work Flow</vt:lpstr>
      <vt:lpstr>Phenomenon videos</vt:lpstr>
      <vt:lpstr>Modeling 1</vt:lpstr>
      <vt:lpstr>Modeling 2</vt:lpstr>
      <vt:lpstr>Reading</vt:lpstr>
      <vt:lpstr>Close Reading</vt:lpstr>
      <vt:lpstr>Use an experiment to test models</vt:lpstr>
      <vt:lpstr>Close Reading </vt:lpstr>
      <vt:lpstr>Vitamin B12 (Cyanocobalamin)</vt:lpstr>
      <vt:lpstr>Hemoglobin</vt:lpstr>
      <vt:lpstr>Size Exclusion Matrix – Polyacrylamide</vt:lpstr>
      <vt:lpstr>Compare the sizes with a quick model</vt:lpstr>
      <vt:lpstr>Visual Model of Molecule Sizes (scale)</vt:lpstr>
      <vt:lpstr>Making Predictions based upon models</vt:lpstr>
      <vt:lpstr>Carry Out Experiment</vt:lpstr>
      <vt:lpstr>Carry Out Experiment</vt:lpstr>
      <vt:lpstr>Carry Out Experiment</vt:lpstr>
      <vt:lpstr>Carry Out Experiment</vt:lpstr>
      <vt:lpstr>Additional Modeling Ideas</vt:lpstr>
      <vt:lpstr>Sickle Cell Anemia and Hemoglobin</vt:lpstr>
      <vt:lpstr>Data Collection</vt:lpstr>
      <vt:lpstr>Data Collection</vt:lpstr>
      <vt:lpstr>Visual Model of Molecules and Bead Pores</vt:lpstr>
      <vt:lpstr>NGSS PEs</vt:lpstr>
      <vt:lpstr>Sickle Cell Anemia</vt:lpstr>
      <vt:lpstr>NGSS</vt:lpstr>
      <vt:lpstr>Extension Ideas</vt:lpstr>
      <vt:lpstr>Size Exclusion Chromatography 1660008EDU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Taylor Page</cp:lastModifiedBy>
  <cp:revision>149</cp:revision>
  <dcterms:created xsi:type="dcterms:W3CDTF">2011-12-17T00:43:00Z</dcterms:created>
  <dcterms:modified xsi:type="dcterms:W3CDTF">2016-03-11T17:26:21Z</dcterms:modified>
</cp:coreProperties>
</file>