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4" r:id="rId4"/>
    <p:sldId id="259" r:id="rId5"/>
    <p:sldId id="267" r:id="rId6"/>
    <p:sldId id="266" r:id="rId7"/>
    <p:sldId id="268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80" r:id="rId17"/>
    <p:sldId id="278" r:id="rId18"/>
    <p:sldId id="279" r:id="rId19"/>
    <p:sldId id="282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ED62F"/>
    <a:srgbClr val="BED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4622" autoAdjust="0"/>
  </p:normalViewPr>
  <p:slideViewPr>
    <p:cSldViewPr showGuides="1">
      <p:cViewPr>
        <p:scale>
          <a:sx n="100" d="100"/>
          <a:sy n="100" d="100"/>
        </p:scale>
        <p:origin x="1314" y="17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0C054-E5EE-4189-AFEC-7FAE550647A1}" type="datetimeFigureOut">
              <a:rPr lang="en-US" smtClean="0"/>
              <a:t>06/22/2020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2F59A-08E7-4B70-AAB8-9CCD0343B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2F59A-08E7-4B70-AAB8-9CCD0343BD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2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 hasCustomPrompt="1"/>
          </p:nvPr>
        </p:nvSpPr>
        <p:spPr>
          <a:xfrm>
            <a:off x="762000" y="2514600"/>
            <a:ext cx="76962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This is the title of the presentation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 hasCustomPrompt="1"/>
          </p:nvPr>
        </p:nvSpPr>
        <p:spPr>
          <a:xfrm>
            <a:off x="762000" y="5334000"/>
            <a:ext cx="769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7472" lvl="0" algn="l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1" i="1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lvl="4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lvl="5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6pPr>
            <a:lvl7pPr lvl="6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7pPr>
            <a:lvl8pPr lvl="7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8pPr>
            <a:lvl9pPr lvl="8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9pPr>
          </a:lstStyle>
          <a:p>
            <a:r>
              <a:rPr lang="en-US" dirty="0"/>
              <a:t>Subtitle including the presenter name</a:t>
            </a:r>
          </a:p>
          <a:p>
            <a:r>
              <a:rPr lang="en-US" dirty="0"/>
              <a:t>(DD/MM/YYYY)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idx="10"/>
          </p:nvPr>
        </p:nvSpPr>
        <p:spPr>
          <a:xfrm flipH="1">
            <a:off x="762000" y="6172200"/>
            <a:ext cx="3810000" cy="685800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1800" b="1" i="0" kern="120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explorer.bio-rad.com</a:t>
            </a:r>
          </a:p>
        </p:txBody>
      </p:sp>
    </p:spTree>
    <p:extLst>
      <p:ext uri="{BB962C8B-B14F-4D97-AF65-F5344CB8AC3E}">
        <p14:creationId xmlns:p14="http://schemas.microsoft.com/office/powerpoint/2010/main" val="62768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;p2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;p2"/>
          <p:cNvSpPr txBox="1">
            <a:spLocks noGrp="1"/>
          </p:cNvSpPr>
          <p:nvPr>
            <p:ph type="ctrTitle" hasCustomPrompt="1"/>
          </p:nvPr>
        </p:nvSpPr>
        <p:spPr>
          <a:xfrm>
            <a:off x="762000" y="3405352"/>
            <a:ext cx="7696200" cy="1776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2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New section title</a:t>
            </a:r>
            <a:br>
              <a:rPr lang="en-US" dirty="0"/>
            </a:br>
            <a:r>
              <a:rPr lang="en-US" dirty="0"/>
              <a:t>This is the title of your new section</a:t>
            </a:r>
            <a:endParaRPr dirty="0"/>
          </a:p>
        </p:txBody>
      </p:sp>
      <p:sp>
        <p:nvSpPr>
          <p:cNvPr id="10" name="Google Shape;18;p2"/>
          <p:cNvSpPr txBox="1">
            <a:spLocks noGrp="1"/>
          </p:cNvSpPr>
          <p:nvPr>
            <p:ph type="subTitle" idx="1" hasCustomPrompt="1"/>
          </p:nvPr>
        </p:nvSpPr>
        <p:spPr>
          <a:xfrm>
            <a:off x="762000" y="5334000"/>
            <a:ext cx="769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7472" lvl="0" algn="l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1" i="1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lvl="2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3pPr>
            <a:lvl4pPr lvl="3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4pPr>
            <a:lvl5pPr lvl="4" algn="ctr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5pPr>
            <a:lvl6pPr lvl="5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6pPr>
            <a:lvl7pPr lvl="6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7pPr>
            <a:lvl8pPr lvl="7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8pPr>
            <a:lvl9pPr lvl="8" algn="ctr">
              <a:lnSpc>
                <a:spcPct val="7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9pPr>
          </a:lstStyle>
          <a:p>
            <a:r>
              <a:rPr lang="en-US" dirty="0"/>
              <a:t>This can be a helper subtitle</a:t>
            </a:r>
            <a:endParaRPr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idx="10"/>
          </p:nvPr>
        </p:nvSpPr>
        <p:spPr>
          <a:xfrm flipH="1">
            <a:off x="762000" y="6172200"/>
            <a:ext cx="3810000" cy="685800"/>
          </a:xfrm>
        </p:spPr>
        <p:txBody>
          <a:bodyPr/>
          <a:lstStyle>
            <a:lvl1pPr mar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1800" b="1" i="0" kern="120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explorer.bio-rad.com</a:t>
            </a:r>
          </a:p>
        </p:txBody>
      </p:sp>
    </p:spTree>
    <p:extLst>
      <p:ext uri="{BB962C8B-B14F-4D97-AF65-F5344CB8AC3E}">
        <p14:creationId xmlns:p14="http://schemas.microsoft.com/office/powerpoint/2010/main" val="117542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Contact 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62000" y="2403694"/>
            <a:ext cx="1600200" cy="18923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67723" y="2403694"/>
            <a:ext cx="1600200" cy="18923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773446" y="2403694"/>
            <a:ext cx="1600200" cy="18923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779170" y="2403694"/>
            <a:ext cx="1600200" cy="18923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4408487"/>
            <a:ext cx="1600200" cy="418334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76200" indent="0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767723" y="4408487"/>
            <a:ext cx="1600200" cy="418334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76200" indent="0">
              <a:buNone/>
              <a:defRPr sz="16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86585" y="4408487"/>
            <a:ext cx="1600200" cy="418334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76200" indent="0">
              <a:buNone/>
              <a:defRPr sz="16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779170" y="4418998"/>
            <a:ext cx="1600200" cy="418334"/>
          </a:xfrm>
          <a:prstGeom prst="rect">
            <a:avLst/>
          </a:prstGeom>
        </p:spPr>
        <p:txBody>
          <a:bodyPr lIns="45720" rIns="45720">
            <a:noAutofit/>
          </a:bodyPr>
          <a:lstStyle>
            <a:lvl1pPr marL="76200" indent="0">
              <a:buNone/>
              <a:defRPr sz="1600" baseline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989786"/>
            <a:ext cx="914400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/>
              <a:t>explorer@bio-rad.com</a:t>
            </a:r>
          </a:p>
        </p:txBody>
      </p:sp>
    </p:spTree>
    <p:extLst>
      <p:ext uri="{BB962C8B-B14F-4D97-AF65-F5344CB8AC3E}">
        <p14:creationId xmlns:p14="http://schemas.microsoft.com/office/powerpoint/2010/main" val="334031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7620000" cy="3961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664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Safety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124200" y="2134299"/>
            <a:ext cx="5257800" cy="39617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Google Shape;39;p5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85800" y="2133599"/>
            <a:ext cx="2281806" cy="14070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5;p5"/>
          <p:cNvSpPr txBox="1">
            <a:spLocks noGrp="1"/>
          </p:cNvSpPr>
          <p:nvPr>
            <p:ph type="body" idx="1"/>
          </p:nvPr>
        </p:nvSpPr>
        <p:spPr>
          <a:xfrm>
            <a:off x="761999" y="3540651"/>
            <a:ext cx="2217684" cy="2555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1" i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893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  <p15:guide id="2" orient="horz" pos="1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24400" y="1371600"/>
            <a:ext cx="3657600" cy="472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2000" y="1371600"/>
            <a:ext cx="3810000" cy="472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25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724400" y="2133600"/>
            <a:ext cx="3657600" cy="3962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62000" y="2133600"/>
            <a:ext cx="3810000" cy="3962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7BC59-2B52-4EA7-9803-D12F3A8A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954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0" y="1676400"/>
            <a:ext cx="1757909" cy="993776"/>
          </a:xfrm>
        </p:spPr>
        <p:txBody>
          <a:bodyPr>
            <a:noAutofit/>
          </a:bodyPr>
          <a:lstStyle>
            <a:lvl1pPr marL="76200" indent="0">
              <a:lnSpc>
                <a:spcPct val="100000"/>
              </a:lnSpc>
              <a:buNone/>
              <a:defRPr sz="18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8800" indent="0">
              <a:buNone/>
              <a:defRPr sz="1800"/>
            </a:lvl2pPr>
            <a:lvl3pPr marL="1028700" indent="0">
              <a:buNone/>
              <a:defRPr sz="1800"/>
            </a:lvl3pPr>
            <a:lvl4pPr marL="1555750" indent="0">
              <a:buNone/>
              <a:defRPr sz="1800"/>
            </a:lvl4pPr>
            <a:lvl5pPr marL="2012950" indent="0">
              <a:buNone/>
              <a:defRPr sz="1800"/>
            </a:lvl5pPr>
          </a:lstStyle>
          <a:p>
            <a:pPr lvl="0"/>
            <a:r>
              <a:rPr lang="en-US" dirty="0"/>
              <a:t>Annotation and a label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295399" y="2819400"/>
            <a:ext cx="1757909" cy="993776"/>
          </a:xfrm>
        </p:spPr>
        <p:txBody>
          <a:bodyPr>
            <a:noAutofit/>
          </a:bodyPr>
          <a:lstStyle>
            <a:lvl1pPr marL="76200" indent="0">
              <a:lnSpc>
                <a:spcPct val="100000"/>
              </a:lnSpc>
              <a:buNone/>
              <a:defRPr sz="18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8800" indent="0">
              <a:buNone/>
              <a:defRPr sz="1800"/>
            </a:lvl2pPr>
            <a:lvl3pPr marL="1028700" indent="0">
              <a:buNone/>
              <a:defRPr sz="1800"/>
            </a:lvl3pPr>
            <a:lvl4pPr marL="1555750" indent="0">
              <a:buNone/>
              <a:defRPr sz="1800"/>
            </a:lvl4pPr>
            <a:lvl5pPr marL="2012950" indent="0">
              <a:buNone/>
              <a:defRPr sz="1800"/>
            </a:lvl5pPr>
          </a:lstStyle>
          <a:p>
            <a:pPr lvl="0"/>
            <a:r>
              <a:rPr lang="en-US" dirty="0"/>
              <a:t>Annotation and a label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398" y="3965121"/>
            <a:ext cx="1757909" cy="993776"/>
          </a:xfrm>
        </p:spPr>
        <p:txBody>
          <a:bodyPr>
            <a:noAutofit/>
          </a:bodyPr>
          <a:lstStyle>
            <a:lvl1pPr marL="76200" indent="0">
              <a:lnSpc>
                <a:spcPct val="100000"/>
              </a:lnSpc>
              <a:buNone/>
              <a:defRPr sz="1800" i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8800" indent="0">
              <a:buNone/>
              <a:defRPr sz="1800"/>
            </a:lvl2pPr>
            <a:lvl3pPr marL="1028700" indent="0">
              <a:buNone/>
              <a:defRPr sz="1800"/>
            </a:lvl3pPr>
            <a:lvl4pPr marL="1555750" indent="0">
              <a:buNone/>
              <a:defRPr sz="1800"/>
            </a:lvl4pPr>
            <a:lvl5pPr marL="2012950" indent="0">
              <a:buNone/>
              <a:defRPr sz="1800"/>
            </a:lvl5pPr>
          </a:lstStyle>
          <a:p>
            <a:pPr lvl="0"/>
            <a:r>
              <a:rPr lang="en-US" dirty="0"/>
              <a:t>Annotation and a label</a:t>
            </a:r>
          </a:p>
        </p:txBody>
      </p:sp>
    </p:spTree>
    <p:extLst>
      <p:ext uri="{BB962C8B-B14F-4D97-AF65-F5344CB8AC3E}">
        <p14:creationId xmlns:p14="http://schemas.microsoft.com/office/powerpoint/2010/main" val="405607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295400" y="1981200"/>
            <a:ext cx="6553200" cy="3352800"/>
          </a:xfrm>
        </p:spPr>
        <p:txBody>
          <a:bodyPr>
            <a:noAutofit/>
          </a:bodyPr>
          <a:lstStyle>
            <a:lvl1pPr marL="76200" indent="0" algn="l">
              <a:spcBef>
                <a:spcPts val="3000"/>
              </a:spcBef>
              <a:buNone/>
              <a:defRPr sz="300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558800" indent="0">
              <a:spcBef>
                <a:spcPts val="2000"/>
              </a:spcBef>
              <a:buNone/>
              <a:defRPr sz="2800">
                <a:solidFill>
                  <a:schemeClr val="tx2"/>
                </a:solidFill>
              </a:defRPr>
            </a:lvl2pPr>
            <a:lvl3pPr marL="1027112" indent="0">
              <a:buNone/>
              <a:defRPr sz="2000">
                <a:solidFill>
                  <a:schemeClr val="tx2"/>
                </a:solidFill>
              </a:defRPr>
            </a:lvl3pPr>
            <a:lvl4pPr marL="1555750" indent="0">
              <a:buNone/>
              <a:defRPr>
                <a:solidFill>
                  <a:schemeClr val="tx2"/>
                </a:solidFill>
              </a:defRPr>
            </a:lvl4pPr>
            <a:lvl5pPr marL="2008187" indent="0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120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16" userDrawn="1">
          <p15:clr>
            <a:srgbClr val="FBAE40"/>
          </p15:clr>
        </p15:guide>
        <p15:guide id="2" pos="4944" userDrawn="1">
          <p15:clr>
            <a:srgbClr val="FBAE40"/>
          </p15:clr>
        </p15:guide>
        <p15:guide id="3" orient="horz" pos="1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8;p4"/>
          <p:cNvPicPr preferRelativeResize="0"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"/>
            <a:ext cx="9144000" cy="831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6314091" y="225426"/>
            <a:ext cx="2067909" cy="381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marL="0" marR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lang="en-US" sz="1200" b="1" i="0" u="none" strike="noStrike" kern="1200" cap="none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 Black"/>
              </a:defRPr>
            </a:lvl1pPr>
          </a:lstStyle>
          <a:p>
            <a:r>
              <a:rPr lang="en-US" dirty="0"/>
              <a:t>explorer.bio-rad.com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620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8896" y="6386370"/>
            <a:ext cx="1901952" cy="47162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0D07551-AC76-40E4-8B13-053AB53E5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762000" y="2133601"/>
            <a:ext cx="7620000" cy="396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7" name="Picture 3" descr="C:\Users\tpage\Documents\Marketing\Marketing Collateral\Assets\BIO-RAD_LOGO_RGB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484" y="6165849"/>
            <a:ext cx="1600200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6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49" r:id="rId3"/>
    <p:sldLayoutId id="2147483650" r:id="rId4"/>
    <p:sldLayoutId id="2147483663" r:id="rId5"/>
    <p:sldLayoutId id="2147483661" r:id="rId6"/>
    <p:sldLayoutId id="2147483667" r:id="rId7"/>
    <p:sldLayoutId id="2147483651" r:id="rId8"/>
    <p:sldLayoutId id="2147483666" r:id="rId9"/>
    <p:sldLayoutId id="2147483652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381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dk1"/>
        </a:buClr>
        <a:buSzPts val="2400"/>
        <a:buFont typeface="Arial Black"/>
        <a:buChar char="•"/>
        <a:defRPr lang="en-US" sz="2400" b="1" i="0" u="none" strike="noStrike" kern="1200" cap="none" baseline="0" dirty="0" smtClean="0">
          <a:solidFill>
            <a:schemeClr val="dk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 Black"/>
        </a:defRPr>
      </a:lvl1pPr>
      <a:lvl2pPr marL="914400" indent="-355600" algn="l" defTabSz="914400" rtl="0" eaLnBrk="1" latinLnBrk="0" hangingPunct="1">
        <a:spcBef>
          <a:spcPts val="360"/>
        </a:spcBef>
        <a:buFont typeface="Arial" panose="020B0604020202020204" pitchFamily="34" charset="0"/>
        <a:buChar char="–"/>
        <a:defRPr lang="en-US" sz="2000" b="0" i="0" u="none" strike="noStrike" kern="1200" cap="none" baseline="0" dirty="0" smtClean="0">
          <a:solidFill>
            <a:schemeClr val="dk1"/>
          </a:solidFill>
          <a:latin typeface="Arial"/>
          <a:ea typeface="+mn-ea"/>
          <a:cs typeface="Arial"/>
          <a:sym typeface="Arial"/>
        </a:defRPr>
      </a:lvl2pPr>
      <a:lvl3pPr marL="1371600" indent="-344488" algn="l" defTabSz="914400" rtl="0" eaLnBrk="1" latinLnBrk="0" hangingPunct="1">
        <a:lnSpc>
          <a:spcPct val="120000"/>
        </a:lnSpc>
        <a:spcBef>
          <a:spcPts val="360"/>
        </a:spcBef>
        <a:buFont typeface="Arial" panose="020B0604020202020204" pitchFamily="34" charset="0"/>
        <a:buChar char="○"/>
        <a:defRPr lang="en-US" sz="1800" b="1" i="1" u="none" strike="noStrike" kern="1200" cap="none" baseline="0" dirty="0" smtClean="0">
          <a:solidFill>
            <a:schemeClr val="dk1"/>
          </a:solidFill>
          <a:latin typeface="Arial"/>
          <a:ea typeface="+mn-ea"/>
          <a:cs typeface="Arial"/>
          <a:sym typeface="Arial"/>
        </a:defRPr>
      </a:lvl3pPr>
      <a:lvl4pPr marL="1828800" indent="-273050" algn="l" defTabSz="914400" rtl="0" eaLnBrk="1" latinLnBrk="0" hangingPunct="1">
        <a:spcBef>
          <a:spcPts val="360"/>
        </a:spcBef>
        <a:buFont typeface="Arial" panose="020B0604020202020204" pitchFamily="34" charset="0"/>
        <a:buChar char="–"/>
        <a:defRPr lang="en-US" sz="700" b="1" i="0" u="none" strike="noStrike" kern="1200" cap="none" baseline="0" dirty="0" smtClean="0">
          <a:solidFill>
            <a:schemeClr val="dk1"/>
          </a:solidFill>
          <a:latin typeface="Arial"/>
          <a:ea typeface="+mn-ea"/>
          <a:cs typeface="Arial"/>
          <a:sym typeface="Arial"/>
        </a:defRPr>
      </a:lvl4pPr>
      <a:lvl5pPr marL="2286000" indent="-277813" algn="l" defTabSz="914400" rtl="0" eaLnBrk="1" latinLnBrk="0" hangingPunct="1">
        <a:spcBef>
          <a:spcPts val="360"/>
        </a:spcBef>
        <a:buFont typeface="Arial" panose="020B0604020202020204" pitchFamily="34" charset="0"/>
        <a:buChar char="»"/>
        <a:defRPr lang="en-US" sz="700" b="1" i="0" u="none" strike="noStrike" kern="1200" cap="none" dirty="0">
          <a:solidFill>
            <a:schemeClr val="dk1"/>
          </a:solidFill>
          <a:latin typeface="Arial"/>
          <a:ea typeface="+mn-ea"/>
          <a:cs typeface="Arial"/>
          <a:sym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4" pos="5280" userDrawn="1">
          <p15:clr>
            <a:srgbClr val="F26B43"/>
          </p15:clr>
        </p15:guide>
        <p15:guide id="5" pos="480" userDrawn="1">
          <p15:clr>
            <a:srgbClr val="F26B43"/>
          </p15:clr>
        </p15:guide>
        <p15:guide id="6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network.org/" TargetMode="External"/><Relationship Id="rId2" Type="http://schemas.openxmlformats.org/officeDocument/2006/relationships/hyperlink" Target="http://www.grantsalert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tco.com/charitable-giving.html" TargetMode="External"/><Relationship Id="rId3" Type="http://schemas.openxmlformats.org/officeDocument/2006/relationships/hyperlink" Target="http://www.rgkfoundation.org/public/guidelines" TargetMode="External"/><Relationship Id="rId7" Type="http://schemas.openxmlformats.org/officeDocument/2006/relationships/hyperlink" Target="http://www.donorschoose.org/teachers" TargetMode="External"/><Relationship Id="rId2" Type="http://schemas.openxmlformats.org/officeDocument/2006/relationships/hyperlink" Target="http://responsibility.lowes.com/apply-for-a-gran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rporate.target.com/corporate-responsibility/grants" TargetMode="External"/><Relationship Id="rId5" Type="http://schemas.openxmlformats.org/officeDocument/2006/relationships/hyperlink" Target="http://giving.walmart.com/walmart-foundation/community-grant-program" TargetMode="External"/><Relationship Id="rId10" Type="http://schemas.openxmlformats.org/officeDocument/2006/relationships/hyperlink" Target="http://www.about.att.com/content/csr/home/possibilities/at-t-aspire.html" TargetMode="External"/><Relationship Id="rId4" Type="http://schemas.openxmlformats.org/officeDocument/2006/relationships/hyperlink" Target="http://www.lockheedmartin.com/us/who-we-are/community/philanthropy.html" TargetMode="External"/><Relationship Id="rId9" Type="http://schemas.openxmlformats.org/officeDocument/2006/relationships/hyperlink" Target="http://www.aep.com/communit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762000" y="2514600"/>
            <a:ext cx="3200400" cy="2667000"/>
          </a:xfrm>
        </p:spPr>
        <p:txBody>
          <a:bodyPr/>
          <a:lstStyle/>
          <a:p>
            <a:r>
              <a:rPr lang="en-US" dirty="0"/>
              <a:t>Get that Grant Money!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dirty="0"/>
              <a:t>explorer.bio-rad.com</a:t>
            </a:r>
          </a:p>
        </p:txBody>
      </p:sp>
      <p:pic>
        <p:nvPicPr>
          <p:cNvPr id="5" name="Picture 5" descr="LLNL Check">
            <a:extLst>
              <a:ext uri="{FF2B5EF4-FFF2-40B4-BE49-F238E27FC236}">
                <a16:creationId xmlns:a16="http://schemas.microsoft.com/office/drawing/2014/main" id="{7327F533-13E3-44B8-9E57-F01A25E6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43188"/>
            <a:ext cx="3286125" cy="25384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4ABE56-5E57-4984-B2F0-5F62556B4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Quick Write</a:t>
            </a:r>
          </a:p>
          <a:p>
            <a:r>
              <a:rPr lang="en-US" sz="2400" dirty="0">
                <a:latin typeface="+mn-lt"/>
              </a:rPr>
              <a:t>Your administrator walks into your room and says that she has some extra money and would like you to write her a paragraph explaining how you would use the funds.</a:t>
            </a:r>
          </a:p>
          <a:p>
            <a:pPr marL="533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is $5,000–$10,000</a:t>
            </a:r>
          </a:p>
          <a:p>
            <a:pPr marL="5334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You have 5 min… Go…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8674B-C9E9-4BAF-87B2-21692A7EEC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3CB71-DC3E-4EE2-84BB-4692102AF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5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570F28-C487-4F42-A618-605C8410E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Share with your neighbor</a:t>
            </a:r>
          </a:p>
          <a:p>
            <a:r>
              <a:rPr lang="en-US" sz="2400" dirty="0">
                <a:latin typeface="+mn-lt"/>
              </a:rPr>
              <a:t>Turn to your elbow partner and share what you have written.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7C417-6991-426D-810B-C4BBB2B5A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DE47E-10E5-43D4-837C-49C4D7667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9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393396-A449-40A1-BE24-03A04C0BB6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/>
              <a:t>Identifying what you need</a:t>
            </a:r>
          </a:p>
          <a:p>
            <a:pPr lvl="1"/>
            <a:r>
              <a:rPr lang="en-US" sz="1600" dirty="0"/>
              <a:t>Scaling model: “demo to deluxe”</a:t>
            </a:r>
          </a:p>
          <a:p>
            <a:r>
              <a:rPr lang="en-US" sz="1800" dirty="0"/>
              <a:t>Partnerships/collaborations</a:t>
            </a:r>
          </a:p>
          <a:p>
            <a:pPr lvl="1"/>
            <a:r>
              <a:rPr lang="en-US" sz="1600" dirty="0"/>
              <a:t>Colleges &amp; Universities (incl. CC)</a:t>
            </a:r>
          </a:p>
          <a:p>
            <a:pPr lvl="1"/>
            <a:r>
              <a:rPr lang="en-US" sz="1600" dirty="0"/>
              <a:t>Business &amp; industry (incl. small business)</a:t>
            </a:r>
          </a:p>
          <a:p>
            <a:pPr lvl="1"/>
            <a:r>
              <a:rPr lang="en-US" sz="1600" dirty="0"/>
              <a:t>Service &amp; non-profit organizations</a:t>
            </a:r>
          </a:p>
          <a:p>
            <a:pPr lvl="1"/>
            <a:r>
              <a:rPr lang="en-US" sz="1600" dirty="0"/>
              <a:t>Other schools/district</a:t>
            </a:r>
          </a:p>
          <a:p>
            <a:pPr lvl="1"/>
            <a:r>
              <a:rPr lang="en-US" sz="1600" dirty="0"/>
              <a:t>Parents &amp; community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17A082-A06A-4D0F-9BBD-683D86676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Program (Vision)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702949-9129-4EBC-A06F-9778510DC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8" b="2405"/>
          <a:stretch/>
        </p:blipFill>
        <p:spPr>
          <a:xfrm>
            <a:off x="6019800" y="2995356"/>
            <a:ext cx="2438776" cy="31006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98F56-B4F9-4134-BB2D-08FA0962D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1" y="2152240"/>
            <a:ext cx="1769213" cy="1205314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2775FD05-B4A4-4594-A0F3-5023E7A413D8}"/>
              </a:ext>
            </a:extLst>
          </p:cNvPr>
          <p:cNvSpPr/>
          <p:nvPr/>
        </p:nvSpPr>
        <p:spPr>
          <a:xfrm>
            <a:off x="5181600" y="3306097"/>
            <a:ext cx="1600200" cy="762000"/>
          </a:xfrm>
          <a:prstGeom prst="arc">
            <a:avLst>
              <a:gd name="adj1" fmla="val 5152416"/>
              <a:gd name="adj2" fmla="val 11607947"/>
            </a:avLst>
          </a:prstGeom>
          <a:ln w="28575">
            <a:solidFill>
              <a:srgbClr val="FF99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6E4A12A-E9EA-47A6-97B4-68F5AB954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6EF1124-DD39-47F0-BFB6-0D5AA47D98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5D9FF-F3EF-4B56-B63C-378DE073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C54FB-5FD1-461A-B86E-E17C4CCB5B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i="1" dirty="0"/>
              <a:t>General Information</a:t>
            </a:r>
          </a:p>
          <a:p>
            <a:r>
              <a:rPr lang="en-US" dirty="0"/>
              <a:t>Sources of Information</a:t>
            </a:r>
          </a:p>
          <a:p>
            <a:pPr lvl="1"/>
            <a:r>
              <a:rPr lang="en-US" dirty="0"/>
              <a:t>School Accountability Reports</a:t>
            </a:r>
          </a:p>
          <a:p>
            <a:pPr lvl="1"/>
            <a:r>
              <a:rPr lang="en-US" dirty="0"/>
              <a:t>District Reports</a:t>
            </a:r>
          </a:p>
          <a:p>
            <a:pPr lvl="1"/>
            <a:r>
              <a:rPr lang="en-US" dirty="0"/>
              <a:t>School Plan</a:t>
            </a:r>
          </a:p>
          <a:p>
            <a:pPr lvl="1"/>
            <a:r>
              <a:rPr lang="en-US" dirty="0"/>
              <a:t>WASC</a:t>
            </a:r>
          </a:p>
          <a:p>
            <a:pPr lvl="1"/>
            <a:r>
              <a:rPr lang="en-US" dirty="0"/>
              <a:t>National/State Assessments</a:t>
            </a:r>
          </a:p>
          <a:p>
            <a:pPr lvl="1"/>
            <a:r>
              <a:rPr lang="en-US" dirty="0"/>
              <a:t>Counselors, Public Affairs Officers, Assessment Coordinators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203BC-2921-48C0-B2D1-4F73B2ACD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9A2DD-FDE7-4B2B-8559-B6D21A4F4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7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860B-6CE6-4AB7-926E-A7B6A9FB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BD21A-AF06-47AB-A768-1E7CAB8DF6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Proposal Outline – </a:t>
            </a:r>
            <a:r>
              <a:rPr lang="en-US" i="1" dirty="0">
                <a:solidFill>
                  <a:schemeClr val="accent2"/>
                </a:solidFill>
              </a:rPr>
              <a:t>Sample</a:t>
            </a:r>
          </a:p>
          <a:p>
            <a:pPr lvl="1"/>
            <a:r>
              <a:rPr lang="en-US" dirty="0"/>
              <a:t>Need</a:t>
            </a:r>
          </a:p>
          <a:p>
            <a:pPr lvl="1"/>
            <a:r>
              <a:rPr lang="en-US" dirty="0"/>
              <a:t>Abstract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Evaluation</a:t>
            </a:r>
          </a:p>
          <a:p>
            <a:pPr lvl="1"/>
            <a:r>
              <a:rPr lang="en-US" dirty="0"/>
              <a:t>Budget &amp; Justification – </a:t>
            </a:r>
            <a:r>
              <a:rPr lang="en-US" i="1" dirty="0">
                <a:solidFill>
                  <a:schemeClr val="accent2"/>
                </a:solidFill>
              </a:rPr>
              <a:t>Sample</a:t>
            </a:r>
          </a:p>
          <a:p>
            <a:pPr lvl="1"/>
            <a:r>
              <a:rPr lang="en-US" dirty="0"/>
              <a:t>Letter of support – </a:t>
            </a:r>
            <a:r>
              <a:rPr lang="en-US" i="1" dirty="0">
                <a:solidFill>
                  <a:schemeClr val="accent2"/>
                </a:solidFill>
              </a:rPr>
              <a:t>Sample</a:t>
            </a:r>
            <a:endParaRPr lang="en-US" dirty="0"/>
          </a:p>
        </p:txBody>
      </p:sp>
      <p:pic>
        <p:nvPicPr>
          <p:cNvPr id="4" name="Picture 4" descr="Image001">
            <a:extLst>
              <a:ext uri="{FF2B5EF4-FFF2-40B4-BE49-F238E27FC236}">
                <a16:creationId xmlns:a16="http://schemas.microsoft.com/office/drawing/2014/main" id="{9EBB3C43-EE3D-48D9-B65C-3C397F4B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42" y="1973826"/>
            <a:ext cx="250295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62EDE-3CC8-4A4E-A080-312D13D17D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1E60-5F04-4E28-AC48-A6F53EF3AC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  <a:p>
            <a:pPr lvl="1"/>
            <a:r>
              <a:rPr lang="en-US" dirty="0"/>
              <a:t>Write after completing description</a:t>
            </a:r>
          </a:p>
          <a:p>
            <a:pPr lvl="1"/>
            <a:r>
              <a:rPr lang="en-US" dirty="0"/>
              <a:t>Provide complete, but generalized overview of program</a:t>
            </a:r>
          </a:p>
          <a:p>
            <a:pPr lvl="1"/>
            <a:r>
              <a:rPr lang="en-US" dirty="0"/>
              <a:t>Suitable for press-release</a:t>
            </a:r>
          </a:p>
          <a:p>
            <a:pPr lvl="1"/>
            <a:r>
              <a:rPr lang="en-US" dirty="0"/>
              <a:t>Not always required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C7085-87DD-4F3A-A87B-28DB55B89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257F-E5EF-437B-8150-75A42B5EEE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4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/>
              <a:t>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4876800" cy="3961702"/>
          </a:xfrm>
        </p:spPr>
        <p:txBody>
          <a:bodyPr/>
          <a:lstStyle/>
          <a:p>
            <a:r>
              <a:rPr lang="en-US" dirty="0"/>
              <a:t>Description / Narrative</a:t>
            </a:r>
          </a:p>
          <a:p>
            <a:pPr lvl="1"/>
            <a:r>
              <a:rPr lang="en-US" dirty="0"/>
              <a:t>What you will do</a:t>
            </a:r>
          </a:p>
          <a:p>
            <a:pPr lvl="1"/>
            <a:r>
              <a:rPr lang="en-US" dirty="0"/>
              <a:t>Who will do it</a:t>
            </a:r>
          </a:p>
          <a:p>
            <a:pPr lvl="1"/>
            <a:r>
              <a:rPr lang="en-US" dirty="0"/>
              <a:t>Timeline</a:t>
            </a:r>
          </a:p>
          <a:p>
            <a:pPr lvl="1"/>
            <a:r>
              <a:rPr lang="en-US" dirty="0"/>
              <a:t>Be explicit, particularly regarding what students will be doing</a:t>
            </a:r>
          </a:p>
          <a:p>
            <a:pPr lvl="1"/>
            <a:r>
              <a:rPr lang="en-US" dirty="0"/>
              <a:t>Charts can help reduce wording, if space is a limitation</a:t>
            </a:r>
          </a:p>
          <a:p>
            <a:pPr lvl="1"/>
            <a:r>
              <a:rPr lang="en-US" dirty="0"/>
              <a:t>Sustainability</a:t>
            </a:r>
          </a:p>
        </p:txBody>
      </p:sp>
      <p:pic>
        <p:nvPicPr>
          <p:cNvPr id="4" name="Picture 5" descr="https://savagehow.wikispaces.com/file/view/practice_makes_perfect.jpg/291981719/348x170/practice_makes_perfect.jpg">
            <a:extLst>
              <a:ext uri="{FF2B5EF4-FFF2-40B4-BE49-F238E27FC236}">
                <a16:creationId xmlns:a16="http://schemas.microsoft.com/office/drawing/2014/main" id="{C9313CA4-C95F-4FA0-8C51-FA95DD943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94" y="3200400"/>
            <a:ext cx="2286000" cy="1116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25DF3-44B3-4346-8D44-112EDD65B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8F5D-86FA-4A3F-8E94-91218E7CAA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/>
              <a:t>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4953000" cy="3961702"/>
          </a:xfrm>
        </p:spPr>
        <p:txBody>
          <a:bodyPr/>
          <a:lstStyle/>
          <a:p>
            <a:r>
              <a:rPr lang="en-US" dirty="0"/>
              <a:t>Evaluation</a:t>
            </a:r>
          </a:p>
          <a:p>
            <a:pPr lvl="1"/>
            <a:r>
              <a:rPr lang="en-US" dirty="0"/>
              <a:t>How will you document whether the project met its goals?</a:t>
            </a:r>
          </a:p>
          <a:p>
            <a:pPr lvl="1"/>
            <a:r>
              <a:rPr lang="en-US" dirty="0"/>
              <a:t>Formative and summative evaluations</a:t>
            </a:r>
          </a:p>
          <a:p>
            <a:pPr lvl="1"/>
            <a:r>
              <a:rPr lang="en-US" dirty="0"/>
              <a:t>Web-based data management systems</a:t>
            </a:r>
          </a:p>
          <a:p>
            <a:pPr lvl="1"/>
            <a:r>
              <a:rPr lang="en-US" dirty="0"/>
              <a:t>Do not over-commit to a level of evaluation you cannot provide</a:t>
            </a:r>
          </a:p>
          <a:p>
            <a:pPr lvl="1"/>
            <a:r>
              <a:rPr lang="en-US" dirty="0"/>
              <a:t>Data should be used as part of a “cycle of inquiry” to provide for “continuous improvement”</a:t>
            </a:r>
          </a:p>
        </p:txBody>
      </p:sp>
      <p:pic>
        <p:nvPicPr>
          <p:cNvPr id="4" name="Picture 5" descr="Inquiry Process">
            <a:extLst>
              <a:ext uri="{FF2B5EF4-FFF2-40B4-BE49-F238E27FC236}">
                <a16:creationId xmlns:a16="http://schemas.microsoft.com/office/drawing/2014/main" id="{6B9792BC-B7A8-4DF7-BBD1-F5E86412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2819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380A-E9AB-47BD-B83E-3B436D1DB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C332C-D0B2-41A6-9F10-A6C1B4AF8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4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/>
              <a:t>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4800600" cy="3961702"/>
          </a:xfrm>
        </p:spPr>
        <p:txBody>
          <a:bodyPr/>
          <a:lstStyle/>
          <a:p>
            <a:r>
              <a:rPr lang="en-US" dirty="0"/>
              <a:t>Budget / Justification</a:t>
            </a:r>
          </a:p>
          <a:p>
            <a:pPr lvl="1"/>
            <a:r>
              <a:rPr lang="en-US" dirty="0"/>
              <a:t>Consult with vendors for quotes</a:t>
            </a:r>
          </a:p>
          <a:p>
            <a:pPr lvl="1"/>
            <a:r>
              <a:rPr lang="en-US" dirty="0"/>
              <a:t>Don’t stress, most grants will allow 10–15% in changes</a:t>
            </a:r>
          </a:p>
          <a:p>
            <a:pPr lvl="1"/>
            <a:r>
              <a:rPr lang="en-US" dirty="0"/>
              <a:t>Use your school accountant or district business services for important info such as school codes, tax ID, indirect rates, etc.</a:t>
            </a:r>
          </a:p>
        </p:txBody>
      </p:sp>
      <p:pic>
        <p:nvPicPr>
          <p:cNvPr id="4" name="Picture 4" descr="Image003">
            <a:extLst>
              <a:ext uri="{FF2B5EF4-FFF2-40B4-BE49-F238E27FC236}">
                <a16:creationId xmlns:a16="http://schemas.microsoft.com/office/drawing/2014/main" id="{9214F84C-E7B5-43DE-9A01-5F2A490DB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11" y="2209800"/>
            <a:ext cx="2140718" cy="281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E169-B6A0-4291-A1EF-42344FE4F8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02E6B-D5D9-4973-A0B0-4906D370B5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3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/>
              <a:t>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4953000" cy="3961702"/>
          </a:xfrm>
        </p:spPr>
        <p:txBody>
          <a:bodyPr/>
          <a:lstStyle/>
          <a:p>
            <a:r>
              <a:rPr lang="en-US" dirty="0"/>
              <a:t>Letter of Support</a:t>
            </a:r>
          </a:p>
          <a:p>
            <a:pPr lvl="1"/>
            <a:r>
              <a:rPr lang="en-US" dirty="0"/>
              <a:t>Ask early (minimum 2-weeks) and always offer to provide a sample</a:t>
            </a:r>
          </a:p>
          <a:p>
            <a:pPr lvl="1"/>
            <a:r>
              <a:rPr lang="en-US" dirty="0"/>
              <a:t>Let them know if there are formatting requirements</a:t>
            </a:r>
          </a:p>
          <a:p>
            <a:pPr lvl="1"/>
            <a:r>
              <a:rPr lang="en-US" dirty="0"/>
              <a:t>Differentiate as to level of involvement:</a:t>
            </a:r>
          </a:p>
          <a:p>
            <a:pPr lvl="2"/>
            <a:r>
              <a:rPr lang="en-US" dirty="0"/>
              <a:t>Supporters vs. partners</a:t>
            </a:r>
          </a:p>
        </p:txBody>
      </p:sp>
      <p:pic>
        <p:nvPicPr>
          <p:cNvPr id="4" name="Picture 4" descr="Image002">
            <a:extLst>
              <a:ext uri="{FF2B5EF4-FFF2-40B4-BE49-F238E27FC236}">
                <a16:creationId xmlns:a16="http://schemas.microsoft.com/office/drawing/2014/main" id="{2722F47C-E80C-4C98-A3FA-DCC6D72A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07" y="2362200"/>
            <a:ext cx="230039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D9C4C-CF4E-4B82-BD21-5E45351C9A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86DC-D6A3-4789-882A-A7B9E14DC1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1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2549744"/>
            <a:ext cx="1600200" cy="16002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2" t="2481" r="6404" b="7289"/>
          <a:stretch/>
        </p:blipFill>
        <p:spPr>
          <a:xfrm>
            <a:off x="2767723" y="2549745"/>
            <a:ext cx="1600200" cy="1600200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3446" y="2527898"/>
            <a:ext cx="1600200" cy="1643891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" r="2336" b="23744"/>
          <a:stretch/>
        </p:blipFill>
        <p:spPr>
          <a:xfrm>
            <a:off x="6779170" y="2549744"/>
            <a:ext cx="1497508" cy="16002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761999" y="4191000"/>
            <a:ext cx="1690415" cy="418334"/>
          </a:xfrm>
        </p:spPr>
        <p:txBody>
          <a:bodyPr/>
          <a:lstStyle/>
          <a:p>
            <a:r>
              <a:rPr lang="en-US" i="1" dirty="0"/>
              <a:t>Damon </a:t>
            </a:r>
            <a:r>
              <a:rPr lang="en-US" i="1" dirty="0" err="1"/>
              <a:t>Tighe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767722" y="4191000"/>
            <a:ext cx="1690415" cy="418334"/>
          </a:xfrm>
        </p:spPr>
        <p:txBody>
          <a:bodyPr/>
          <a:lstStyle/>
          <a:p>
            <a:r>
              <a:rPr lang="en-US" i="1" dirty="0"/>
              <a:t>Leigh Brown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786584" y="4191000"/>
            <a:ext cx="1690415" cy="418334"/>
          </a:xfrm>
        </p:spPr>
        <p:txBody>
          <a:bodyPr/>
          <a:lstStyle/>
          <a:p>
            <a:r>
              <a:rPr lang="en-US" i="1" dirty="0" err="1"/>
              <a:t>Tamica</a:t>
            </a:r>
            <a:r>
              <a:rPr lang="en-US" i="1" dirty="0"/>
              <a:t> Stubbs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779169" y="4201511"/>
            <a:ext cx="1690415" cy="418334"/>
          </a:xfrm>
        </p:spPr>
        <p:txBody>
          <a:bodyPr/>
          <a:lstStyle/>
          <a:p>
            <a:r>
              <a:rPr lang="en-US" i="1" dirty="0"/>
              <a:t>Aaron </a:t>
            </a:r>
            <a:r>
              <a:rPr lang="en-US" i="1" dirty="0" err="1"/>
              <a:t>Kallas</a:t>
            </a:r>
            <a:endParaRPr lang="en-US" i="1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D2F1B31C-BE66-4E5F-87AF-B8AB5D57D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F29CF51B-40B4-48A8-AB4F-12B1A1E7B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0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</a:t>
            </a:r>
            <a:r>
              <a:rPr lang="en-US"/>
              <a:t>a Proposal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Tips for a successful proposal</a:t>
            </a:r>
          </a:p>
          <a:p>
            <a:pPr lvl="1"/>
            <a:r>
              <a:rPr lang="en-US" dirty="0"/>
              <a:t>Follow format guidelines</a:t>
            </a:r>
          </a:p>
          <a:p>
            <a:pPr lvl="1"/>
            <a:r>
              <a:rPr lang="en-US" dirty="0"/>
              <a:t>Submit proposal on time</a:t>
            </a:r>
          </a:p>
          <a:p>
            <a:pPr lvl="1"/>
            <a:r>
              <a:rPr lang="en-US" dirty="0"/>
              <a:t>Stay focused, don’t overcommit</a:t>
            </a:r>
          </a:p>
          <a:p>
            <a:pPr lvl="1"/>
            <a:r>
              <a:rPr lang="en-US" dirty="0"/>
              <a:t>Stay within budget limits</a:t>
            </a:r>
          </a:p>
          <a:p>
            <a:pPr lvl="1"/>
            <a:r>
              <a:rPr lang="en-US" dirty="0"/>
              <a:t>Include in-kind contributions</a:t>
            </a:r>
          </a:p>
          <a:p>
            <a:pPr marL="76200" indent="0">
              <a:buNone/>
            </a:pPr>
            <a:r>
              <a:rPr lang="en-US" i="1" dirty="0"/>
              <a:t>Remember, only grants that are submitted will be funded!!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8124A-7ED7-4C4F-BEE4-652F5CF4C6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EC596-132F-4D0D-9E3A-A99A7C45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59-64D7-4042-9ACA-E4DAA80E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cont’d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1EEDC-80DC-4657-8216-9FA243DA2C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134299"/>
            <a:ext cx="3581400" cy="3961702"/>
          </a:xfrm>
        </p:spPr>
        <p:txBody>
          <a:bodyPr/>
          <a:lstStyle/>
          <a:p>
            <a:r>
              <a:rPr lang="en-US" dirty="0"/>
              <a:t>Design your program with flexibility in mind</a:t>
            </a:r>
          </a:p>
          <a:p>
            <a:r>
              <a:rPr lang="en-US" dirty="0"/>
              <a:t>Plan for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229CD-B0D4-4A0D-8C7F-D3BAC9C49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8" b="2405"/>
          <a:stretch/>
        </p:blipFill>
        <p:spPr>
          <a:xfrm>
            <a:off x="6019800" y="2995356"/>
            <a:ext cx="2438776" cy="31006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88AEE0-31F6-481B-96C2-C5D04051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121" y="2152240"/>
            <a:ext cx="1769213" cy="1205314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5D2B3478-15F7-4DF9-9E49-70F953F0583E}"/>
              </a:ext>
            </a:extLst>
          </p:cNvPr>
          <p:cNvSpPr/>
          <p:nvPr/>
        </p:nvSpPr>
        <p:spPr>
          <a:xfrm>
            <a:off x="5181600" y="3306097"/>
            <a:ext cx="1600200" cy="762000"/>
          </a:xfrm>
          <a:prstGeom prst="arc">
            <a:avLst>
              <a:gd name="adj1" fmla="val 5152416"/>
              <a:gd name="adj2" fmla="val 11607947"/>
            </a:avLst>
          </a:prstGeom>
          <a:ln w="28575">
            <a:solidFill>
              <a:srgbClr val="FF99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773784-9F99-4391-8531-EC4D43E13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9F4E6F-2A1E-4EC1-AD63-2C9A2AC35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63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D4B9A0-FB2C-4F1E-A04E-3566FBE7A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Sources of Funding</a:t>
            </a:r>
          </a:p>
          <a:p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Awards</a:t>
            </a:r>
          </a:p>
          <a:p>
            <a:r>
              <a:rPr lang="en-US" sz="24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Scholarships</a:t>
            </a:r>
          </a:p>
          <a:p>
            <a:r>
              <a:rPr lang="en-US" sz="2400" dirty="0">
                <a:latin typeface="+mn-lt"/>
              </a:rPr>
              <a:t>Grants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3E8F6E-5A6D-4A58-8771-82345BBD0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8F627-9D38-4BB4-B04D-6E98B762EC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7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09DA-9637-40A9-9C7E-41C190EA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FD6A-52E5-4307-AFFD-4444C79EE5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State / National</a:t>
            </a:r>
          </a:p>
          <a:p>
            <a:pPr lvl="1"/>
            <a:r>
              <a:rPr lang="en-US" dirty="0"/>
              <a:t>Higher funding levels</a:t>
            </a:r>
          </a:p>
          <a:p>
            <a:pPr lvl="1"/>
            <a:r>
              <a:rPr lang="en-US" dirty="0"/>
              <a:t>Highly competitive / complex proposals</a:t>
            </a:r>
          </a:p>
          <a:p>
            <a:pPr lvl="1"/>
            <a:r>
              <a:rPr lang="en-US" dirty="0"/>
              <a:t>Higher level of accountability/evaluation</a:t>
            </a:r>
          </a:p>
          <a:p>
            <a:r>
              <a:rPr lang="en-US" dirty="0"/>
              <a:t>Local</a:t>
            </a:r>
          </a:p>
          <a:p>
            <a:pPr lvl="1"/>
            <a:r>
              <a:rPr lang="en-US" dirty="0"/>
              <a:t>Small / mini-grants ($200–$5,000)</a:t>
            </a:r>
          </a:p>
          <a:p>
            <a:pPr lvl="1"/>
            <a:r>
              <a:rPr lang="en-US" dirty="0"/>
              <a:t>Short proposals 2–7 pages</a:t>
            </a:r>
          </a:p>
          <a:p>
            <a:pPr lvl="1"/>
            <a:r>
              <a:rPr lang="en-US" dirty="0"/>
              <a:t>Local area (local-focus grants)</a:t>
            </a:r>
          </a:p>
          <a:p>
            <a:pPr lvl="1"/>
            <a:r>
              <a:rPr lang="en-US" dirty="0"/>
              <a:t>Build upon local relationships &amp; partners</a:t>
            </a:r>
          </a:p>
          <a:p>
            <a:pPr lvl="1"/>
            <a:r>
              <a:rPr lang="en-US" dirty="0"/>
              <a:t>Site-based, district, county, regional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C3766-E073-4E30-A4D1-CF6D7FC023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F4B5E-22A4-47F2-AF1F-31E621DD90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0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29A06-8F64-409F-A244-94BDE62C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F28FF-95B2-4ECC-9D99-35A76944B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District Office — directors / coordinators</a:t>
            </a:r>
          </a:p>
          <a:p>
            <a:r>
              <a:rPr lang="en-US" dirty="0"/>
              <a:t>County Office — newsletters / web sites</a:t>
            </a:r>
          </a:p>
          <a:p>
            <a:r>
              <a:rPr lang="en-US" dirty="0"/>
              <a:t>Professional Journals / web sites</a:t>
            </a:r>
          </a:p>
          <a:p>
            <a:r>
              <a:rPr lang="en-US" dirty="0"/>
              <a:t>Online</a:t>
            </a:r>
          </a:p>
          <a:p>
            <a:pPr lvl="1"/>
            <a:r>
              <a:rPr lang="en-US" dirty="0"/>
              <a:t>NSTA</a:t>
            </a:r>
          </a:p>
          <a:p>
            <a:pPr lvl="1"/>
            <a:r>
              <a:rPr lang="en-US" dirty="0"/>
              <a:t>State Science Teachers</a:t>
            </a:r>
          </a:p>
          <a:p>
            <a:pPr lvl="1"/>
            <a:r>
              <a:rPr lang="en-US" dirty="0"/>
              <a:t>County Office of Education</a:t>
            </a:r>
          </a:p>
          <a:p>
            <a:pPr lvl="1"/>
            <a:r>
              <a:rPr lang="en-US" dirty="0"/>
              <a:t>Google</a:t>
            </a:r>
          </a:p>
          <a:p>
            <a:pPr lvl="1"/>
            <a:r>
              <a:rPr lang="en-US" dirty="0"/>
              <a:t>Science product company websites (e.g. Bio-Rad Laboratories Educator Grant)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DD4F2-7FF9-4A1A-ABB4-949B5D7F34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8E4EF3-1669-4DD1-A711-D929361668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51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CA95-202F-4ECC-8149-FBE804B4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D003B-91D2-483D-B948-E3CD895DFD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Grants Alert (</a:t>
            </a:r>
            <a:r>
              <a:rPr lang="en-US" dirty="0">
                <a:hlinkClick r:id="rId2"/>
              </a:rPr>
              <a:t>www.grantsalert.com</a:t>
            </a:r>
            <a:r>
              <a:rPr lang="en-US" dirty="0"/>
              <a:t>)</a:t>
            </a:r>
          </a:p>
          <a:p>
            <a:r>
              <a:rPr lang="en-US" dirty="0"/>
              <a:t>Teachers Network (</a:t>
            </a:r>
            <a:r>
              <a:rPr lang="en-US" dirty="0">
                <a:hlinkClick r:id="rId3"/>
              </a:rPr>
              <a:t>www.teachersnetwork.org</a:t>
            </a:r>
            <a:r>
              <a:rPr lang="en-US" dirty="0"/>
              <a:t>)</a:t>
            </a:r>
          </a:p>
          <a:p>
            <a:r>
              <a:rPr lang="en-US" dirty="0"/>
              <a:t>Web search</a:t>
            </a:r>
          </a:p>
          <a:p>
            <a:pPr lvl="1"/>
            <a:r>
              <a:rPr lang="en-US" dirty="0"/>
              <a:t>Key words: grants, education, foundation, science, __state, __city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13310-3AB3-4433-8AC0-DF6596E4B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E357C-6FB1-405E-97C8-71DFC781F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7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D94B1-64B8-4FA8-9184-283A8CB55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01000" cy="5105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FB928-A1DD-4388-9882-F5E15B77D8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779DF-8213-4F6A-848A-02962CC1D0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21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C6D0C-6823-4CB3-BE65-474DD4CF3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153"/>
          <a:stretch/>
        </p:blipFill>
        <p:spPr bwMode="auto">
          <a:xfrm>
            <a:off x="990600" y="1143001"/>
            <a:ext cx="6870700" cy="43433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91C23-A9FB-4D54-B4C0-A163389DFB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D1476-F278-4EC8-9410-D8AFCCA2A5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1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8C008E-1C74-405C-8183-11B9C95CCAB7}"/>
              </a:ext>
            </a:extLst>
          </p:cNvPr>
          <p:cNvGrpSpPr/>
          <p:nvPr/>
        </p:nvGrpSpPr>
        <p:grpSpPr>
          <a:xfrm>
            <a:off x="1675692" y="1066800"/>
            <a:ext cx="5792616" cy="4994276"/>
            <a:chOff x="1066800" y="990600"/>
            <a:chExt cx="6934200" cy="5978525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5FAB3BC5-AEDA-4794-AAE3-C8524DB30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14207" t="3847" r="13077"/>
            <a:stretch>
              <a:fillRect/>
            </a:stretch>
          </p:blipFill>
          <p:spPr bwMode="auto">
            <a:xfrm>
              <a:off x="1066800" y="990600"/>
              <a:ext cx="6934200" cy="597852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0BD0E9DB-DBD7-4466-A906-12D481A66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6448425"/>
              <a:ext cx="2133600" cy="4095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75000"/>
                </a:lnSpc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 Black" panose="020B0A040201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75000"/>
                </a:lnSpc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75000"/>
                </a:lnSpc>
                <a:spcBef>
                  <a:spcPct val="20000"/>
                </a:spcBef>
                <a:buChar char="•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75000"/>
                </a:lnSpc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75000"/>
                </a:lnSpc>
                <a:spcBef>
                  <a:spcPct val="20000"/>
                </a:spcBef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7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7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7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7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2E3F0-9ACB-4FEA-A632-7422151F56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FD4DB-7EC0-4BA7-B266-D07256FEC1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7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F117-1DAF-4ADE-986E-E959324F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Grants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9EC22-ED8B-45A1-9748-A08BBB8240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Grant Sources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Lowes Small Grant Program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3"/>
              </a:rPr>
              <a:t>RGK Foundation Education Grants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4"/>
              </a:rPr>
              <a:t>Lockheed Martin STEM Education Grants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5"/>
              </a:rPr>
              <a:t>Walmart Community Grants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6"/>
              </a:rPr>
              <a:t>Target Grants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7"/>
              </a:rPr>
              <a:t>Donors Choose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8"/>
              </a:rPr>
              <a:t>Costco Charitable Giving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9"/>
              </a:rPr>
              <a:t>American Electric Power Grants</a:t>
            </a:r>
            <a:endParaRPr lang="en-US" dirty="0"/>
          </a:p>
          <a:p>
            <a:pPr lvl="1">
              <a:defRPr/>
            </a:pPr>
            <a:r>
              <a:rPr lang="en-US" dirty="0">
                <a:hlinkClick r:id="rId10"/>
              </a:rPr>
              <a:t>AT&amp;T Aspire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2FFE5-233B-4D39-92E8-DC3A5D8DB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1AFD6-F1ED-43B0-9BCA-915882DFA1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4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C72947-FA8E-4C27-8212-AA1E2E3B611B}"/>
              </a:ext>
            </a:extLst>
          </p:cNvPr>
          <p:cNvSpPr txBox="1"/>
          <p:nvPr/>
        </p:nvSpPr>
        <p:spPr>
          <a:xfrm>
            <a:off x="3124200" y="294615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@</a:t>
            </a:r>
            <a:r>
              <a:rPr lang="en-US" sz="2400" b="1" dirty="0" err="1"/>
              <a:t>BioRadEducation</a:t>
            </a:r>
            <a:endParaRPr 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52CE0C-8690-4B2E-A87F-AA4BE1C715AF}"/>
              </a:ext>
            </a:extLst>
          </p:cNvPr>
          <p:cNvSpPr txBox="1"/>
          <p:nvPr/>
        </p:nvSpPr>
        <p:spPr>
          <a:xfrm>
            <a:off x="3124200" y="3865018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pinterest.com/</a:t>
            </a:r>
            <a:r>
              <a:rPr lang="en-US" sz="2400" b="1" dirty="0" err="1"/>
              <a:t>teachbiology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3D5D8-A756-468F-9FF1-6FBC58196D92}"/>
              </a:ext>
            </a:extLst>
          </p:cNvPr>
          <p:cNvSpPr txBox="1"/>
          <p:nvPr/>
        </p:nvSpPr>
        <p:spPr>
          <a:xfrm>
            <a:off x="3124200" y="4779419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@</a:t>
            </a:r>
            <a:r>
              <a:rPr lang="en-US" sz="2400" b="1" dirty="0" err="1"/>
              <a:t>BioRadEducation</a:t>
            </a:r>
            <a:endParaRPr lang="en-US" sz="2400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55F387-D7E0-4701-BFE0-67A75415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Us! Share your Successes!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6182C0E-6F72-4F9B-AF49-F738231AC4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1149" y="3848300"/>
            <a:ext cx="495099" cy="49509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A1C82C2-F859-4854-BCDF-A7642C33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47698" y="2800451"/>
            <a:ext cx="762000" cy="762000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9F20C5A-0D5E-49AE-95C7-DE7CABADD3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149" y="4762701"/>
            <a:ext cx="495099" cy="495099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48FA212-66E1-44D3-BBE2-CD5C6F432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524623D-AEAE-4272-960E-E72B18A8C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A62E-2F97-4416-9F1A-A92CDB769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Template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18D56B3-BA29-41A9-94FB-2A3F63B5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34" y="2217564"/>
            <a:ext cx="2641703" cy="3081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F80B02-D1BF-4E9B-BE39-23D9FB033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0" y="2524284"/>
            <a:ext cx="2771471" cy="3239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CEC44CB-FBD7-4DA6-9849-BA9C74F5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50" y="2667001"/>
            <a:ext cx="2835512" cy="3229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3321B5A-D6CE-4CF2-84BA-292E6F95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2851523" cy="322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C698BE50-080C-4CAF-9ED1-BF2A8E07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1" y="2246139"/>
            <a:ext cx="2722563" cy="3470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D15E2E0-F24E-4264-B87A-B47470F1E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20CB52-9599-44F0-BB98-B063CCE6B7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1492C-E421-4700-AE22-D0498D5BA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5400" y="1981200"/>
            <a:ext cx="4495800" cy="3352800"/>
          </a:xfrm>
        </p:spPr>
        <p:txBody>
          <a:bodyPr/>
          <a:lstStyle/>
          <a:p>
            <a:r>
              <a:rPr lang="en-US" dirty="0"/>
              <a:t>Where can I buy Bio-Rad Explorer kits and equipment?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01B68AED-DF14-4AFA-B1DF-353DCF54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675" y="4208328"/>
            <a:ext cx="3163425" cy="136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7D73D27-1635-4920-8C22-F2759232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99" y="4450088"/>
            <a:ext cx="1989103" cy="7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9EB599A-98B1-4C4B-ADE0-336B0F37C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17" y="4676595"/>
            <a:ext cx="431795" cy="43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1C67BB1-10A7-496E-B5B9-E4577FE4FF88}"/>
              </a:ext>
            </a:extLst>
          </p:cNvPr>
          <p:cNvGrpSpPr/>
          <p:nvPr/>
        </p:nvGrpSpPr>
        <p:grpSpPr>
          <a:xfrm>
            <a:off x="6242222" y="1682017"/>
            <a:ext cx="1634953" cy="1811025"/>
            <a:chOff x="2667000" y="3598560"/>
            <a:chExt cx="1634953" cy="181102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ABA9D4C7-1FC1-4871-9C75-3640BCF705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960765"/>
              <a:ext cx="1634953" cy="1448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own Arrow 3">
              <a:extLst>
                <a:ext uri="{FF2B5EF4-FFF2-40B4-BE49-F238E27FC236}">
                  <a16:creationId xmlns:a16="http://schemas.microsoft.com/office/drawing/2014/main" id="{C3BCDE6E-4170-4A6F-8E59-AEFD336D9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187" y="3598560"/>
              <a:ext cx="241470" cy="277523"/>
            </a:xfrm>
            <a:prstGeom prst="downArrow">
              <a:avLst>
                <a:gd name="adj1" fmla="val 50000"/>
                <a:gd name="adj2" fmla="val 50075"/>
              </a:avLst>
            </a:prstGeom>
            <a:solidFill>
              <a:schemeClr val="bg1"/>
            </a:solidFill>
            <a:ln w="5715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079500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CC061D3-4F2F-4D66-9BFC-F8B29D0307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D46E05A-2D37-4662-9BE6-85ACC71AAC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to write a grant</a:t>
            </a:r>
          </a:p>
          <a:p>
            <a:r>
              <a:rPr lang="en-US" dirty="0"/>
              <a:t>How to design a program</a:t>
            </a:r>
          </a:p>
          <a:p>
            <a:r>
              <a:rPr lang="en-US" dirty="0"/>
              <a:t>How to search for funding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B1E28-879D-4AD1-BC4A-ED24C6B7E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D39B6-BA3C-4D42-8F40-98A45849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2012-074E-4DA1-BBF0-971E1A63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A21A4-3524-4892-A3D7-A3D041D45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altLang="en-US" i="1" dirty="0"/>
              <a:t>All participants will leave ready to apply for a grant.</a:t>
            </a:r>
          </a:p>
          <a:p>
            <a:r>
              <a:rPr lang="en-US" dirty="0"/>
              <a:t>Understand the requirements and components of grants.</a:t>
            </a:r>
          </a:p>
          <a:p>
            <a:r>
              <a:rPr lang="en-US" dirty="0"/>
              <a:t>Build an action plan.</a:t>
            </a:r>
          </a:p>
          <a:p>
            <a:r>
              <a:rPr lang="en-US" dirty="0"/>
              <a:t>Gain confidence (with a little practice)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FD217-227C-42CB-9FC0-3AABD3642E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F2213-CED0-4D2E-8E65-F7D2E0C4C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C2012-074E-4DA1-BBF0-971E1A63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A21A4-3524-4892-A3D7-A3D041D457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i="1" dirty="0"/>
              <a:t>Grant Toolkit:</a:t>
            </a:r>
          </a:p>
          <a:p>
            <a:r>
              <a:rPr lang="en-US" dirty="0"/>
              <a:t>Sample Letter of Support</a:t>
            </a:r>
          </a:p>
          <a:p>
            <a:r>
              <a:rPr lang="en-US" dirty="0"/>
              <a:t>Sample Proposal</a:t>
            </a:r>
          </a:p>
          <a:p>
            <a:r>
              <a:rPr lang="en-US" dirty="0"/>
              <a:t>Sample Budget &amp; Narrative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D0C28-353E-48D7-B836-E03EB018BB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CF8E1-F05C-4EA8-9799-BABC25A74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7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62596-EDC7-45E9-9A5F-2A896C88E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32DFC-0ACA-446D-B297-FAFB68B58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Identify and contact team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Identify Need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Design Program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Find a funding source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Writing Proposal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D8586-A5E5-4BD8-9C2A-5363B821F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E951-2E45-4C6C-AED0-E37AA86421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92A4-73A5-4D65-A8B7-D5193961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Your Team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D8EC-3D0E-436D-858B-306C015FFD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Administrator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Counselor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Assessment coordinator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Community relations officer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Industry / community member</a:t>
            </a:r>
          </a:p>
          <a:p>
            <a:pPr>
              <a:spcBef>
                <a:spcPct val="50000"/>
              </a:spcBef>
              <a:spcAft>
                <a:spcPts val="1200"/>
              </a:spcAft>
            </a:pPr>
            <a:r>
              <a:rPr lang="en-US" altLang="en-US" dirty="0"/>
              <a:t>Key teachers</a:t>
            </a:r>
          </a:p>
          <a:p>
            <a:pPr>
              <a:spcBef>
                <a:spcPct val="50000"/>
              </a:spcBef>
              <a:spcAft>
                <a:spcPts val="1200"/>
              </a:spcAft>
              <a:buNone/>
            </a:pPr>
            <a:r>
              <a:rPr lang="en-US" altLang="en-US" i="1" dirty="0"/>
              <a:t>4 – 7 members is ideal, smaller grants should have smaller teams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302F0-0F61-4720-B030-6AF37051A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7F2761-3799-4869-8449-F6BC818FE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0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EF469-C074-4EC8-BD01-8C9EFFD61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i="1" dirty="0"/>
              <a:t>Establish the Need…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/>
              <a:t>Increase Rigor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/>
              <a:t>Skill Building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/>
              <a:t>Increase Relevance</a:t>
            </a:r>
          </a:p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en-US" dirty="0"/>
              <a:t>CTE/AP/IB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38C7CB-5620-4EE3-BD2C-AEC0E2A9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Need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E9A416-C006-4FF8-A16F-9D1D4253D061}"/>
              </a:ext>
            </a:extLst>
          </p:cNvPr>
          <p:cNvGrpSpPr/>
          <p:nvPr/>
        </p:nvGrpSpPr>
        <p:grpSpPr>
          <a:xfrm>
            <a:off x="4800600" y="1447800"/>
            <a:ext cx="3317661" cy="4524664"/>
            <a:chOff x="3810000" y="1093788"/>
            <a:chExt cx="4114800" cy="5611812"/>
          </a:xfrm>
        </p:grpSpPr>
        <p:pic>
          <p:nvPicPr>
            <p:cNvPr id="5" name="Picture 4" descr="Gene To Market">
              <a:extLst>
                <a:ext uri="{FF2B5EF4-FFF2-40B4-BE49-F238E27FC236}">
                  <a16:creationId xmlns:a16="http://schemas.microsoft.com/office/drawing/2014/main" id="{213149B7-2522-409C-AE2F-FFC1845908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0" y="1093788"/>
              <a:ext cx="3514725" cy="2716212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mentor">
              <a:extLst>
                <a:ext uri="{FF2B5EF4-FFF2-40B4-BE49-F238E27FC236}">
                  <a16:creationId xmlns:a16="http://schemas.microsoft.com/office/drawing/2014/main" id="{3D61F3C3-7FA3-463F-A2A5-58E19FBC4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3962400"/>
              <a:ext cx="3657600" cy="274320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9DF19-C784-45DF-96F6-B81D5AB00D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explorer.bio-rad.com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07FF8-E3FE-4EFE-85B2-31049AE75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07551-AC76-40E4-8B13-053AB53E56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46480"/>
      </p:ext>
    </p:extLst>
  </p:cSld>
  <p:clrMapOvr>
    <a:masterClrMapping/>
  </p:clrMapOvr>
</p:sld>
</file>

<file path=ppt/theme/theme1.xml><?xml version="1.0" encoding="utf-8"?>
<a:theme xmlns:a="http://schemas.openxmlformats.org/drawingml/2006/main" name="Promotional Presentation">
  <a:themeElements>
    <a:clrScheme name="Custom 3">
      <a:dk1>
        <a:srgbClr val="2F2F2F"/>
      </a:dk1>
      <a:lt1>
        <a:srgbClr val="FFFFFF"/>
      </a:lt1>
      <a:dk2>
        <a:srgbClr val="2F2F2F"/>
      </a:dk2>
      <a:lt2>
        <a:srgbClr val="FFFFFF"/>
      </a:lt2>
      <a:accent1>
        <a:srgbClr val="AAD412"/>
      </a:accent1>
      <a:accent2>
        <a:srgbClr val="FF9900"/>
      </a:accent2>
      <a:accent3>
        <a:srgbClr val="FF0000"/>
      </a:accent3>
      <a:accent4>
        <a:srgbClr val="66CCFF"/>
      </a:accent4>
      <a:accent5>
        <a:srgbClr val="B2B2B2"/>
      </a:accent5>
      <a:accent6>
        <a:srgbClr val="6600CC"/>
      </a:accent6>
      <a:hlink>
        <a:srgbClr val="E36C09"/>
      </a:hlink>
      <a:folHlink>
        <a:srgbClr val="548DD4"/>
      </a:folHlink>
    </a:clrScheme>
    <a:fontScheme name="Explorer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motional Presntation 2020 PPT Template.potx" id="{F8CDA808-6D1F-4AF9-8531-1A373392665E}" vid="{9F44E1F2-995D-4C59-B6C9-A52899B5FC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</TotalTime>
  <Words>940</Words>
  <Application>Microsoft Office PowerPoint</Application>
  <PresentationFormat>On-screen Show (4:3)</PresentationFormat>
  <Paragraphs>224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Promotional Presentation</vt:lpstr>
      <vt:lpstr>Get that Grant Money!</vt:lpstr>
      <vt:lpstr>Contact Us</vt:lpstr>
      <vt:lpstr>Join Us! Share your Successes!</vt:lpstr>
      <vt:lpstr>Workshop Outline</vt:lpstr>
      <vt:lpstr>Workshop Goals</vt:lpstr>
      <vt:lpstr>Getting Started</vt:lpstr>
      <vt:lpstr>Proposal Process</vt:lpstr>
      <vt:lpstr>Putting Your Team Together</vt:lpstr>
      <vt:lpstr>Identify Need</vt:lpstr>
      <vt:lpstr>PowerPoint Presentation</vt:lpstr>
      <vt:lpstr>PowerPoint Presentation</vt:lpstr>
      <vt:lpstr>Designing Your Program (Vision)</vt:lpstr>
      <vt:lpstr>Writing a Proposal</vt:lpstr>
      <vt:lpstr>Writing a Proposal</vt:lpstr>
      <vt:lpstr>Writing a Proposal</vt:lpstr>
      <vt:lpstr>Writing a Proposal</vt:lpstr>
      <vt:lpstr>Writing a Proposal</vt:lpstr>
      <vt:lpstr>Writing a Proposal</vt:lpstr>
      <vt:lpstr>Writing a Proposal</vt:lpstr>
      <vt:lpstr>Writing a Proposal</vt:lpstr>
      <vt:lpstr>Design cont’d</vt:lpstr>
      <vt:lpstr>PowerPoint Presentation</vt:lpstr>
      <vt:lpstr>Levels of Grants</vt:lpstr>
      <vt:lpstr>Search Strategies</vt:lpstr>
      <vt:lpstr>Search Strategies</vt:lpstr>
      <vt:lpstr>PowerPoint Presentation</vt:lpstr>
      <vt:lpstr>PowerPoint Presentation</vt:lpstr>
      <vt:lpstr>PowerPoint Presentation</vt:lpstr>
      <vt:lpstr>More Grants</vt:lpstr>
      <vt:lpstr>Grant Template</vt:lpstr>
      <vt:lpstr>PowerPoint Presentation</vt:lpstr>
    </vt:vector>
  </TitlesOfParts>
  <Company>Bio-Rad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Page</dc:creator>
  <cp:lastModifiedBy>Taylor Page</cp:lastModifiedBy>
  <cp:revision>49</cp:revision>
  <dcterms:created xsi:type="dcterms:W3CDTF">2020-04-22T15:55:58Z</dcterms:created>
  <dcterms:modified xsi:type="dcterms:W3CDTF">2020-06-22T23:29:06Z</dcterms:modified>
</cp:coreProperties>
</file>