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9" r:id="rId2"/>
    <p:sldId id="281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326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313" r:id="rId31"/>
    <p:sldId id="314" r:id="rId32"/>
    <p:sldId id="315" r:id="rId33"/>
    <p:sldId id="316" r:id="rId34"/>
    <p:sldId id="317" r:id="rId35"/>
    <p:sldId id="318" r:id="rId36"/>
    <p:sldId id="319" r:id="rId37"/>
    <p:sldId id="320" r:id="rId38"/>
    <p:sldId id="321" r:id="rId39"/>
    <p:sldId id="325" r:id="rId40"/>
    <p:sldId id="322" r:id="rId41"/>
    <p:sldId id="323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33CC"/>
    <a:srgbClr val="FF0000"/>
    <a:srgbClr val="FFFF00"/>
    <a:srgbClr val="079500"/>
    <a:srgbClr val="077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36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1944" y="-5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CD32BAC-A1A1-46FA-BDA9-57AF2BA393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91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9443E15-8DA2-494A-B3EB-49B8B879DD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612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1183CC-AA9D-4860-ADAF-C1B86098A191}" type="slidenum">
              <a:rPr lang="en-US"/>
              <a:pPr/>
              <a:t>1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F79C5F-2F7B-49C6-ADD6-4F129B54FD26}" type="slidenum">
              <a:rPr lang="en-US"/>
              <a:pPr/>
              <a:t>17</a:t>
            </a:fld>
            <a:endParaRPr lang="en-US"/>
          </a:p>
        </p:txBody>
      </p:sp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295400"/>
            <a:ext cx="7772400" cy="1143000"/>
          </a:xfrm>
        </p:spPr>
        <p:txBody>
          <a:bodyPr/>
          <a:lstStyle>
            <a:lvl1pPr algn="r"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2133600"/>
            <a:ext cx="7772400" cy="457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000" b="1">
                <a:solidFill>
                  <a:srgbClr val="0795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6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04800"/>
            <a:ext cx="19431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04800"/>
            <a:ext cx="567690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533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69342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62000" y="1371600"/>
            <a:ext cx="77724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77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7645400" y="266700"/>
            <a:ext cx="107950" cy="825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816864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86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3669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371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371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64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32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05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0781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3149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6511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6934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371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838200" y="6400800"/>
            <a:ext cx="4016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762000" y="6400800"/>
            <a:ext cx="5486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>
                <a:solidFill>
                  <a:schemeClr val="bg2"/>
                </a:solidFill>
              </a:rPr>
              <a:t>Biotechnology Explorer</a:t>
            </a:r>
            <a:r>
              <a:rPr lang="en-US" sz="1200">
                <a:solidFill>
                  <a:schemeClr val="bg2"/>
                </a:solidFill>
                <a:cs typeface="Arial" pitchFamily="34" charset="0"/>
              </a:rPr>
              <a:t>™</a:t>
            </a:r>
            <a:r>
              <a:rPr lang="en-US" sz="1200">
                <a:solidFill>
                  <a:schemeClr val="bg2"/>
                </a:solidFill>
              </a:rPr>
              <a:t> |   explorer.bio-rad.com</a:t>
            </a:r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8001000" y="457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8077200" y="533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8" name="Rectangle 14"/>
          <p:cNvSpPr>
            <a:spLocks noChangeArrowheads="1"/>
          </p:cNvSpPr>
          <p:nvPr userDrawn="1"/>
        </p:nvSpPr>
        <p:spPr bwMode="auto">
          <a:xfrm>
            <a:off x="228600" y="6407150"/>
            <a:ext cx="369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fld id="{591156B3-8C03-4572-B905-D178580B26D8}" type="slidenum">
              <a:rPr lang="en-US" sz="1200">
                <a:solidFill>
                  <a:schemeClr val="bg2"/>
                </a:solidFill>
              </a:rPr>
              <a:pPr/>
              <a:t>‹#›</a:t>
            </a:fld>
            <a:endParaRPr 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  <a:ea typeface="MS PGothic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  <a:ea typeface="MS PGothic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  <a:ea typeface="MS PGothic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  <a:ea typeface="MS PGothic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795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m/imgres?imgurl=http://www.speedysigns.com/images/decals/400c/SDEPSL2/CARTOONS/SAA0643.gif&amp;imgrefurl=http://www.speedysigns.com/decals/graphic_colordecal_6363.htm&amp;h=400&amp;w=378&amp;sz=22&amp;tbnid=GOHqvGPJH_iPbM:&amp;tbnh=231&amp;tbnw=219&amp;prev=/images?q=fat+man+cartoon+image&amp;hl=en&amp;usg=__o_sb5UgRUKSCbr5fYXZsE_mqLWM=&amp;ei=x2eES7jNF9PD_ga_1OHIAg&amp;sa=X&amp;oi=image_result&amp;resnum=2&amp;ct=image&amp;ved=0CAkQ9QEwAQ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hyperlink" Target="http://images.google.com/imgres?imgurl=http://wifflelevertofull.files.wordpress.com/2009/08/waterbottle.jpg&amp;imgrefurl=http://wifflelevertofull.wordpress.com/page/15/&amp;usg=__No_LnV-OMY3zckfGQHVBQKhndzE=&amp;h=768&amp;w=622&amp;sz=81&amp;hl=en&amp;start=273&amp;um=1&amp;itbs=1&amp;tbnid=zAjRIHt9X5I4xM:&amp;tbnh=142&amp;tbnw=115&amp;prev=/images?q=running+man+water+bottle+cartoon+image&amp;start=270&amp;um=1&amp;hl=en&amp;safe=active&amp;sa=N&amp;ndsp=18&amp;tbs=isch:1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4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hyperlink" Target="http://images.google.com/imgres?imgurl=http://www.thesworddepot.net/images/C-900S_SWORD.jpg&amp;imgrefurl=http://www.thesworddepot.net/medieval-swords-c-47.html&amp;usg=__Rt79Z5IdTiM0iGNlsK9y_B1DPW4=&amp;h=550&amp;w=550&amp;sz=11&amp;hl=en&amp;start=27&amp;um=1&amp;itbs=1&amp;tbnid=352XsA5LLrNp1M:&amp;tbnh=133&amp;tbnw=133&amp;prev=/images?q=sword+image&amp;start=18&amp;um=1&amp;hl=en&amp;safe=active&amp;sa=N&amp;ndsp=18&amp;tbs=isch:1" TargetMode="Externa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hyperlink" Target="http://images.google.com/imgres?imgurl=http://www.sorbtech.com/integrated/images/LifeScienceProds/nitrileglove.jpg&amp;imgrefurl=http://www.sorbtech.com/LifeScienceSupplies/Gloves/NitrileGloves/tabid/324/Default.aspx&amp;usg=__xSHz0xaf4jAdrrCOuwe4ZP7kRWw=&amp;h=300&amp;w=300&amp;sz=51&amp;hl=en&amp;start=161&amp;um=1&amp;itbs=1&amp;tbnid=3WbYGmkuqb7E7M:&amp;tbnh=116&amp;tbnw=116&amp;prev=/images?q=nitrile+gloves&amp;start=144&amp;um=1&amp;hl=en&amp;safe=active&amp;sa=N&amp;ndsp=18&amp;tbs=isch:1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1.jpeg"/><Relationship Id="rId5" Type="http://schemas.openxmlformats.org/officeDocument/2006/relationships/image" Target="../media/image33.wmf"/><Relationship Id="rId4" Type="http://schemas.openxmlformats.org/officeDocument/2006/relationships/oleObject" Target="../embeddings/Microsoft_Excel_97-2003_Worksheet1.xls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4.emf"/><Relationship Id="rId4" Type="http://schemas.openxmlformats.org/officeDocument/2006/relationships/oleObject" Target="../embeddings/Microsoft_Excel_97-2003_Worksheet2.xls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028700"/>
            <a:ext cx="7772400" cy="1409700"/>
          </a:xfrm>
        </p:spPr>
        <p:txBody>
          <a:bodyPr/>
          <a:lstStyle/>
          <a:p>
            <a:r>
              <a:rPr lang="en-US" sz="2000" dirty="0" smtClean="0">
                <a:solidFill>
                  <a:srgbClr val="FF8000"/>
                </a:solidFill>
              </a:rPr>
              <a:t>Exploring Molecular Evolution using Protein Electrophoresis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Is there something fishy about evolution?</a:t>
            </a:r>
            <a:endParaRPr lang="en-US" sz="20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0" dirty="0"/>
              <a:t>Bio-Rad Biotechnology </a:t>
            </a:r>
            <a:r>
              <a:rPr lang="en-US" sz="1800" dirty="0" smtClean="0"/>
              <a:t>Explorer Comparative Proteomics Kit I: Protein Profiler Module</a:t>
            </a:r>
            <a:endParaRPr lang="en-US" sz="1800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2973558"/>
            <a:ext cx="4165600" cy="267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1241426"/>
            <a:ext cx="7926991" cy="4765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291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Levels of Protein Organization</a:t>
            </a: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1676400" y="1372115"/>
            <a:ext cx="5610225" cy="4464050"/>
            <a:chOff x="1632" y="864"/>
            <a:chExt cx="3966" cy="3004"/>
          </a:xfrm>
        </p:grpSpPr>
        <p:pic>
          <p:nvPicPr>
            <p:cNvPr id="5" name="Picture 12" descr="~ME0000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864"/>
              <a:ext cx="1997" cy="1488"/>
            </a:xfrm>
            <a:prstGeom prst="rect">
              <a:avLst/>
            </a:prstGeom>
            <a:noFill/>
            <a:ln w="9525">
              <a:solidFill>
                <a:srgbClr val="66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3" descr="~ME0000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2352"/>
              <a:ext cx="1960" cy="1516"/>
            </a:xfrm>
            <a:prstGeom prst="rect">
              <a:avLst/>
            </a:prstGeom>
            <a:noFill/>
            <a:ln w="9525">
              <a:solidFill>
                <a:srgbClr val="66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4" descr="~ME0000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7" y="2352"/>
              <a:ext cx="2001" cy="1516"/>
            </a:xfrm>
            <a:prstGeom prst="rect">
              <a:avLst/>
            </a:prstGeom>
            <a:noFill/>
            <a:ln w="9525">
              <a:solidFill>
                <a:srgbClr val="66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 Box 18"/>
            <p:cNvSpPr txBox="1">
              <a:spLocks noChangeArrowheads="1"/>
            </p:cNvSpPr>
            <p:nvPr/>
          </p:nvSpPr>
          <p:spPr bwMode="auto">
            <a:xfrm>
              <a:off x="3654" y="2400"/>
              <a:ext cx="316" cy="3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latin typeface="Arial" pitchFamily="34" charset="0"/>
                </a:rPr>
                <a:t>4</a:t>
              </a:r>
              <a:r>
                <a:rPr lang="en-US" sz="1800" b="1" baseline="50000">
                  <a:latin typeface="Arial" pitchFamily="34" charset="0"/>
                </a:rPr>
                <a:t>o</a:t>
              </a:r>
            </a:p>
          </p:txBody>
        </p:sp>
        <p:sp>
          <p:nvSpPr>
            <p:cNvPr id="9" name="Rectangle 19"/>
            <p:cNvSpPr>
              <a:spLocks noChangeArrowheads="1"/>
            </p:cNvSpPr>
            <p:nvPr/>
          </p:nvSpPr>
          <p:spPr bwMode="auto">
            <a:xfrm>
              <a:off x="3594" y="2904"/>
              <a:ext cx="152" cy="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20"/>
            <p:cNvSpPr txBox="1">
              <a:spLocks noChangeArrowheads="1"/>
            </p:cNvSpPr>
            <p:nvPr/>
          </p:nvSpPr>
          <p:spPr bwMode="auto">
            <a:xfrm>
              <a:off x="1686" y="2400"/>
              <a:ext cx="315" cy="3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Arial" pitchFamily="34" charset="0"/>
                </a:rPr>
                <a:t>3</a:t>
              </a:r>
              <a:r>
                <a:rPr lang="en-US" sz="1800" b="1" baseline="50000">
                  <a:latin typeface="Arial" pitchFamily="34" charset="0"/>
                </a:rPr>
                <a:t>o</a:t>
              </a:r>
            </a:p>
          </p:txBody>
        </p:sp>
        <p:sp>
          <p:nvSpPr>
            <p:cNvPr id="11" name="Text Box 21"/>
            <p:cNvSpPr txBox="1">
              <a:spLocks noChangeArrowheads="1"/>
            </p:cNvSpPr>
            <p:nvPr/>
          </p:nvSpPr>
          <p:spPr bwMode="auto">
            <a:xfrm>
              <a:off x="3654" y="912"/>
              <a:ext cx="316" cy="3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Arial" pitchFamily="34" charset="0"/>
                </a:rPr>
                <a:t>2</a:t>
              </a:r>
              <a:r>
                <a:rPr lang="en-US" sz="1800" b="1" baseline="50000">
                  <a:latin typeface="Arial" pitchFamily="34" charset="0"/>
                </a:rPr>
                <a:t>o</a:t>
              </a:r>
            </a:p>
          </p:txBody>
        </p: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1632" y="3120"/>
              <a:ext cx="152" cy="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3597" y="1906"/>
              <a:ext cx="152" cy="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" name="Picture 11" descr="~ME0000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864"/>
              <a:ext cx="1962" cy="1488"/>
            </a:xfrm>
            <a:prstGeom prst="rect">
              <a:avLst/>
            </a:prstGeom>
            <a:noFill/>
            <a:ln w="9525">
              <a:solidFill>
                <a:srgbClr val="66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1686" y="912"/>
              <a:ext cx="315" cy="3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Arial" pitchFamily="34" charset="0"/>
                </a:rPr>
                <a:t>1</a:t>
              </a:r>
              <a:r>
                <a:rPr lang="en-US" sz="1800" b="1" baseline="50000">
                  <a:latin typeface="Arial" pitchFamily="34" charset="0"/>
                </a:rPr>
                <a:t>o</a:t>
              </a:r>
            </a:p>
          </p:txBody>
        </p:sp>
        <p:sp>
          <p:nvSpPr>
            <p:cNvPr id="16" name="Rectangle 25"/>
            <p:cNvSpPr>
              <a:spLocks noChangeArrowheads="1"/>
            </p:cNvSpPr>
            <p:nvPr/>
          </p:nvSpPr>
          <p:spPr bwMode="auto">
            <a:xfrm>
              <a:off x="1632" y="1888"/>
              <a:ext cx="152" cy="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7966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Protein Size Comparison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Break protein complexes into individual proteins</a:t>
            </a:r>
          </a:p>
          <a:p>
            <a:r>
              <a:rPr lang="en-US" dirty="0" smtClean="0"/>
              <a:t>Denature proteins using detergent and heat</a:t>
            </a:r>
          </a:p>
          <a:p>
            <a:r>
              <a:rPr lang="en-US" dirty="0" smtClean="0"/>
              <a:t>Separate proteins based on size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08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Protein Size</a:t>
            </a: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Size measured in </a:t>
            </a:r>
            <a:r>
              <a:rPr lang="en-US" dirty="0" err="1" smtClean="0"/>
              <a:t>kilodaltons</a:t>
            </a:r>
            <a:r>
              <a:rPr lang="en-US" dirty="0" smtClean="0"/>
              <a:t> (</a:t>
            </a:r>
            <a:r>
              <a:rPr lang="en-US" dirty="0" err="1" smtClean="0"/>
              <a:t>kD</a:t>
            </a:r>
            <a:r>
              <a:rPr lang="en-US" dirty="0" smtClean="0"/>
              <a:t>)</a:t>
            </a:r>
          </a:p>
          <a:p>
            <a:r>
              <a:rPr lang="en-US" dirty="0" smtClean="0"/>
              <a:t>Dalton = approximately the mass of one hydrogen atom or 1.66 x 10</a:t>
            </a:r>
            <a:r>
              <a:rPr lang="en-US" baseline="30000" dirty="0" smtClean="0"/>
              <a:t>-24</a:t>
            </a:r>
            <a:r>
              <a:rPr lang="en-US" dirty="0" smtClean="0"/>
              <a:t> gram</a:t>
            </a:r>
          </a:p>
          <a:p>
            <a:r>
              <a:rPr lang="en-US" dirty="0" smtClean="0"/>
              <a:t>Average amino acid = 110 </a:t>
            </a:r>
            <a:r>
              <a:rPr lang="en-US" dirty="0" err="1" smtClean="0"/>
              <a:t>daltons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10" descr="amino_acid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3378200"/>
            <a:ext cx="3124200" cy="199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18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Contains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Proteins of Many Sizes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Group 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87074"/>
              </p:ext>
            </p:extLst>
          </p:nvPr>
        </p:nvGraphicFramePr>
        <p:xfrm>
          <a:off x="1041400" y="1130300"/>
          <a:ext cx="7527925" cy="4990149"/>
        </p:xfrm>
        <a:graphic>
          <a:graphicData uri="http://schemas.openxmlformats.org/drawingml/2006/table">
            <a:tbl>
              <a:tblPr/>
              <a:tblGrid>
                <a:gridCol w="2642819"/>
                <a:gridCol w="1072590"/>
                <a:gridCol w="3812516"/>
              </a:tblGrid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8000"/>
                          </a:solidFill>
                          <a:effectLst/>
                          <a:latin typeface="Arial Black" pitchFamily="34" charset="0"/>
                        </a:rPr>
                        <a:t>Protein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8000"/>
                          </a:solidFill>
                          <a:effectLst/>
                          <a:latin typeface="Arial Black" pitchFamily="34" charset="0"/>
                        </a:rPr>
                        <a:t>kD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8000"/>
                          </a:solidFill>
                          <a:effectLst/>
                          <a:latin typeface="Arial Black" pitchFamily="34" charset="0"/>
                        </a:rPr>
                        <a:t>Function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Titin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3000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Center myosin in sarcomere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Dystrophin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Anchoring to plasma membrane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Filamin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270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Cross-link filaments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Myosin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heavy chain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Slide filaments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Spectrin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265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Attach filaments to plasma membrane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Nebulin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Regulate actin assembly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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-actinin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Bundle filaments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Gelosin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Fragment filaments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Fimbrin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Bundle filaments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Actin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42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Form filaments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Tropomysin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Strengthen filaments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82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Myosin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light chain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15-25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Slide filaments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Troponin (T.I.C.)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30, 19, 17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Mediate contraction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Thymosin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Sequester actin monomers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19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Actin and Myosin</a:t>
            </a: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Actin</a:t>
            </a:r>
          </a:p>
          <a:p>
            <a:pPr lvl="1"/>
            <a:r>
              <a:rPr lang="en-US" dirty="0" smtClean="0"/>
              <a:t>5% of total protein</a:t>
            </a:r>
          </a:p>
          <a:p>
            <a:pPr lvl="1"/>
            <a:r>
              <a:rPr lang="en-US" dirty="0" smtClean="0"/>
              <a:t>20% of vertebrate muscle mass</a:t>
            </a:r>
          </a:p>
          <a:p>
            <a:pPr lvl="1"/>
            <a:r>
              <a:rPr lang="en-US" dirty="0" smtClean="0"/>
              <a:t>375 amino acids = 42 </a:t>
            </a:r>
            <a:r>
              <a:rPr lang="en-US" dirty="0" err="1" smtClean="0"/>
              <a:t>kD</a:t>
            </a:r>
            <a:endParaRPr lang="en-US" dirty="0" smtClean="0"/>
          </a:p>
          <a:p>
            <a:pPr lvl="1"/>
            <a:r>
              <a:rPr lang="en-US" dirty="0" smtClean="0"/>
              <a:t>Forms filaments</a:t>
            </a:r>
          </a:p>
          <a:p>
            <a:r>
              <a:rPr lang="en-US" dirty="0" smtClean="0"/>
              <a:t>Myosin</a:t>
            </a:r>
          </a:p>
          <a:p>
            <a:pPr lvl="1"/>
            <a:r>
              <a:rPr lang="en-US" dirty="0" smtClean="0"/>
              <a:t>Tetramer </a:t>
            </a:r>
          </a:p>
          <a:p>
            <a:pPr lvl="1"/>
            <a:r>
              <a:rPr lang="en-US" dirty="0" smtClean="0"/>
              <a:t>two heavy subunits      (220 </a:t>
            </a:r>
            <a:r>
              <a:rPr lang="en-US" dirty="0" err="1" smtClean="0"/>
              <a:t>kD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two light subunits (15-25 </a:t>
            </a:r>
            <a:r>
              <a:rPr lang="en-US" dirty="0" err="1" smtClean="0"/>
              <a:t>kD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Breaks down ATP for muscle contraction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10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Actin and Myosin</a:t>
            </a: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15" descr="~ME00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99" y="1406525"/>
            <a:ext cx="7759701" cy="412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CC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40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3" name="Rectangle 5"/>
          <p:cNvSpPr>
            <a:spLocks noChangeArrowheads="1"/>
          </p:cNvSpPr>
          <p:nvPr/>
        </p:nvSpPr>
        <p:spPr bwMode="auto">
          <a:xfrm>
            <a:off x="666750" y="333375"/>
            <a:ext cx="757237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2400" b="1" dirty="0">
                <a:solidFill>
                  <a:schemeClr val="bg2"/>
                </a:solidFill>
                <a:latin typeface="Arial" charset="0"/>
                <a:cs typeface="Arial" charset="0"/>
              </a:rPr>
              <a:t>Separate Proteins: </a:t>
            </a:r>
            <a:r>
              <a:rPr lang="en-US" sz="24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Load </a:t>
            </a:r>
            <a:r>
              <a:rPr lang="en-US" sz="2400" dirty="0">
                <a:solidFill>
                  <a:schemeClr val="bg2"/>
                </a:solidFill>
                <a:latin typeface="Arial" charset="0"/>
                <a:cs typeface="Arial" charset="0"/>
              </a:rPr>
              <a:t>and run gels</a:t>
            </a:r>
          </a:p>
        </p:txBody>
      </p:sp>
      <p:sp>
        <p:nvSpPr>
          <p:cNvPr id="324615" name="Rectangle 7"/>
          <p:cNvSpPr>
            <a:spLocks noChangeArrowheads="1"/>
          </p:cNvSpPr>
          <p:nvPr/>
        </p:nvSpPr>
        <p:spPr bwMode="auto">
          <a:xfrm>
            <a:off x="809625" y="995363"/>
            <a:ext cx="257175" cy="555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24617" name="Picture 9" descr="Protein-electrophore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" r="5263"/>
          <a:stretch>
            <a:fillRect/>
          </a:stretch>
        </p:blipFill>
        <p:spPr bwMode="auto">
          <a:xfrm>
            <a:off x="748559" y="3089275"/>
            <a:ext cx="3732106" cy="283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4618" name="Picture 10" descr="pmb428632f3_on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1373" b="4706"/>
          <a:stretch>
            <a:fillRect/>
          </a:stretch>
        </p:blipFill>
        <p:spPr bwMode="auto">
          <a:xfrm>
            <a:off x="5067300" y="1895475"/>
            <a:ext cx="3352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4619" name="Text Box 11"/>
          <p:cNvSpPr txBox="1">
            <a:spLocks noChangeArrowheads="1"/>
          </p:cNvSpPr>
          <p:nvPr/>
        </p:nvSpPr>
        <p:spPr bwMode="auto">
          <a:xfrm>
            <a:off x="415925" y="1241425"/>
            <a:ext cx="7931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dirty="0">
                <a:latin typeface="Arial" charset="0"/>
              </a:rPr>
              <a:t>SDS-PAGE gel</a:t>
            </a:r>
            <a:r>
              <a:rPr lang="en-US" sz="2400" dirty="0">
                <a:latin typeface="Arial" charset="0"/>
              </a:rPr>
              <a:t> separates proteins based upon their size</a:t>
            </a:r>
          </a:p>
        </p:txBody>
      </p:sp>
      <p:sp>
        <p:nvSpPr>
          <p:cNvPr id="324620" name="Text Box 12"/>
          <p:cNvSpPr txBox="1">
            <a:spLocks noChangeArrowheads="1"/>
          </p:cNvSpPr>
          <p:nvPr/>
        </p:nvSpPr>
        <p:spPr bwMode="auto">
          <a:xfrm>
            <a:off x="504825" y="1711325"/>
            <a:ext cx="74993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b="1" dirty="0">
                <a:latin typeface="Arial" charset="0"/>
              </a:rPr>
              <a:t>TGS Running buffer</a:t>
            </a:r>
            <a:r>
              <a:rPr lang="en-US" sz="1800" dirty="0">
                <a:latin typeface="Arial" charset="0"/>
              </a:rPr>
              <a:t> </a:t>
            </a:r>
          </a:p>
          <a:p>
            <a:pPr>
              <a:buFontTx/>
              <a:buChar char="•"/>
            </a:pPr>
            <a:r>
              <a:rPr lang="en-US" sz="1800" b="1" dirty="0" err="1">
                <a:latin typeface="Arial" charset="0"/>
              </a:rPr>
              <a:t>Tris</a:t>
            </a:r>
            <a:r>
              <a:rPr lang="en-US" sz="1800" b="1" dirty="0">
                <a:latin typeface="Arial" charset="0"/>
              </a:rPr>
              <a:t>-HCL</a:t>
            </a:r>
            <a:r>
              <a:rPr lang="en-US" sz="1800" dirty="0">
                <a:latin typeface="Arial" charset="0"/>
              </a:rPr>
              <a:t> for buffering effect</a:t>
            </a:r>
          </a:p>
          <a:p>
            <a:pPr>
              <a:buFontTx/>
              <a:buChar char="•"/>
            </a:pPr>
            <a:r>
              <a:rPr lang="en-US" sz="1800" b="1" dirty="0">
                <a:latin typeface="Arial" charset="0"/>
              </a:rPr>
              <a:t>Glycine</a:t>
            </a:r>
            <a:r>
              <a:rPr lang="en-US" sz="1800" dirty="0">
                <a:latin typeface="Arial" charset="0"/>
              </a:rPr>
              <a:t> for shielding during stacking</a:t>
            </a:r>
          </a:p>
          <a:p>
            <a:pPr>
              <a:buFontTx/>
              <a:buChar char="•"/>
            </a:pPr>
            <a:r>
              <a:rPr lang="en-US" sz="1800" b="1" dirty="0">
                <a:latin typeface="Arial" charset="0"/>
              </a:rPr>
              <a:t>SDS</a:t>
            </a:r>
            <a:r>
              <a:rPr lang="en-US" sz="1800" dirty="0">
                <a:latin typeface="Arial" charset="0"/>
              </a:rPr>
              <a:t> – to make sure protein stays linear	</a:t>
            </a:r>
          </a:p>
        </p:txBody>
      </p:sp>
      <p:sp>
        <p:nvSpPr>
          <p:cNvPr id="324621" name="Rectangle 13"/>
          <p:cNvSpPr>
            <a:spLocks noChangeArrowheads="1"/>
          </p:cNvSpPr>
          <p:nvPr/>
        </p:nvSpPr>
        <p:spPr bwMode="auto">
          <a:xfrm>
            <a:off x="4581525" y="3745507"/>
            <a:ext cx="4562475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/>
            <a:r>
              <a:rPr lang="en-US" sz="1800" dirty="0">
                <a:latin typeface="Arial" charset="0"/>
              </a:rPr>
              <a:t>PAGE gels used for proteins, because they are much smaller than </a:t>
            </a:r>
            <a:r>
              <a:rPr lang="en-US" sz="1800" dirty="0" smtClean="0">
                <a:latin typeface="Arial" charset="0"/>
              </a:rPr>
              <a:t>DNA</a:t>
            </a:r>
          </a:p>
          <a:p>
            <a:pPr lvl="1"/>
            <a:endParaRPr lang="en-US" dirty="0">
              <a:latin typeface="Arial" charset="0"/>
            </a:endParaRPr>
          </a:p>
          <a:p>
            <a:pPr lvl="1"/>
            <a:r>
              <a:rPr lang="en-US" sz="1800" dirty="0">
                <a:latin typeface="Arial" charset="0"/>
              </a:rPr>
              <a:t>Polyacrylamide gel 20-200nm pores</a:t>
            </a:r>
          </a:p>
          <a:p>
            <a:pPr lvl="1"/>
            <a:r>
              <a:rPr lang="en-US" sz="1800" dirty="0">
                <a:latin typeface="Arial" charset="0"/>
              </a:rPr>
              <a:t>3% </a:t>
            </a:r>
            <a:r>
              <a:rPr lang="en-US" sz="1800" dirty="0" err="1">
                <a:latin typeface="Arial" charset="0"/>
              </a:rPr>
              <a:t>agarose</a:t>
            </a:r>
            <a:r>
              <a:rPr lang="en-US" sz="1800" dirty="0">
                <a:latin typeface="Arial" charset="0"/>
              </a:rPr>
              <a:t> 40-80 nm pores</a:t>
            </a:r>
          </a:p>
          <a:p>
            <a:pPr lvl="1"/>
            <a:r>
              <a:rPr lang="en-US" sz="1800" dirty="0">
                <a:latin typeface="Arial" charset="0"/>
              </a:rPr>
              <a:t>1% </a:t>
            </a:r>
            <a:r>
              <a:rPr lang="en-US" sz="1800" dirty="0" err="1">
                <a:latin typeface="Arial" charset="0"/>
              </a:rPr>
              <a:t>agarose</a:t>
            </a:r>
            <a:r>
              <a:rPr lang="en-US" sz="1800" dirty="0">
                <a:latin typeface="Arial" charset="0"/>
              </a:rPr>
              <a:t> 200-1200 nm pores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569200" cy="762000"/>
          </a:xfrm>
        </p:spPr>
        <p:txBody>
          <a:bodyPr/>
          <a:lstStyle/>
          <a:p>
            <a:r>
              <a:rPr lang="en-US" sz="2400" dirty="0" smtClean="0"/>
              <a:t>Electrolysis always occurs during electrophoresis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3327400" cy="4368800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sz="2000" dirty="0" smtClean="0"/>
              <a:t>Cathode produces 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at twice the rate that anode produces O</a:t>
            </a:r>
            <a:r>
              <a:rPr lang="en-US" sz="2000" baseline="-25000" dirty="0" smtClean="0"/>
              <a:t>2</a:t>
            </a:r>
            <a:endParaRPr lang="en-US" sz="2000" dirty="0"/>
          </a:p>
          <a:p>
            <a:pPr>
              <a:spcBef>
                <a:spcPts val="1000"/>
              </a:spcBef>
            </a:pPr>
            <a:r>
              <a:rPr lang="en-US" sz="2000" dirty="0" smtClean="0"/>
              <a:t>Current is carried by solute ions. Electrons aren’t soluble in 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O.</a:t>
            </a:r>
            <a:endParaRPr lang="en-US" sz="2000" dirty="0"/>
          </a:p>
          <a:p>
            <a:pPr>
              <a:spcBef>
                <a:spcPts val="1000"/>
              </a:spcBef>
            </a:pPr>
            <a:r>
              <a:rPr lang="en-US" sz="2000" dirty="0" smtClean="0"/>
              <a:t>Example: TAE buffer; </a:t>
            </a:r>
            <a:r>
              <a:rPr lang="en-US" sz="2000" dirty="0" err="1" smtClean="0"/>
              <a:t>tris</a:t>
            </a:r>
            <a:r>
              <a:rPr lang="en-US" sz="2000" dirty="0" smtClean="0"/>
              <a:t> supplies</a:t>
            </a:r>
            <a:br>
              <a:rPr lang="en-US" sz="2000" dirty="0" smtClean="0"/>
            </a:br>
            <a:r>
              <a:rPr lang="en-US" sz="2000" dirty="0" err="1" smtClean="0"/>
              <a:t>cations</a:t>
            </a:r>
            <a:r>
              <a:rPr lang="en-US" sz="2000" dirty="0" smtClean="0"/>
              <a:t> (+), acetate</a:t>
            </a:r>
            <a:br>
              <a:rPr lang="en-US" sz="2000" dirty="0" smtClean="0"/>
            </a:br>
            <a:r>
              <a:rPr lang="en-US" sz="2000" dirty="0" smtClean="0"/>
              <a:t>supplies anions (-)</a:t>
            </a:r>
          </a:p>
          <a:p>
            <a:pPr>
              <a:spcBef>
                <a:spcPts val="1000"/>
              </a:spcBef>
            </a:pPr>
            <a:r>
              <a:rPr lang="en-US" sz="2000" dirty="0" smtClean="0"/>
              <a:t>Electrolysis occurs</a:t>
            </a:r>
            <a:br>
              <a:rPr lang="en-US" sz="2000" dirty="0" smtClean="0"/>
            </a:br>
            <a:r>
              <a:rPr lang="en-US" sz="2000" u="sng" dirty="0" smtClean="0"/>
              <a:t>at</a:t>
            </a:r>
            <a:r>
              <a:rPr lang="en-US" sz="2000" dirty="0" smtClean="0"/>
              <a:t> the electrodes</a:t>
            </a:r>
            <a:endParaRPr lang="en-US" sz="2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4254500" y="1343025"/>
            <a:ext cx="4673600" cy="4270375"/>
            <a:chOff x="2908300" y="1343025"/>
            <a:chExt cx="6019800" cy="4826000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3427034"/>
                </p:ext>
              </p:extLst>
            </p:nvPr>
          </p:nvGraphicFramePr>
          <p:xfrm>
            <a:off x="2984500" y="1739900"/>
            <a:ext cx="5943600" cy="3579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34" name="CS ChemDraw Drawing" r:id="rId3" imgW="4670723" imgH="2813038" progId="ChemDraw.Document.6.0">
                    <p:embed/>
                  </p:oleObj>
                </mc:Choice>
                <mc:Fallback>
                  <p:oleObj name="CS ChemDraw Drawing" r:id="rId3" imgW="4670723" imgH="2813038" progId="ChemDraw.Document.6.0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84500" y="1739900"/>
                          <a:ext cx="5943600" cy="35798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46471081"/>
                </p:ext>
              </p:extLst>
            </p:nvPr>
          </p:nvGraphicFramePr>
          <p:xfrm>
            <a:off x="4508500" y="5626100"/>
            <a:ext cx="1066800" cy="542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35" name="CS ChemDraw Drawing" r:id="rId5" imgW="1313280" imgH="666874" progId="ChemDraw.Document.6.0">
                    <p:embed/>
                  </p:oleObj>
                </mc:Choice>
                <mc:Fallback>
                  <p:oleObj name="CS ChemDraw Drawing" r:id="rId5" imgW="1313280" imgH="666874" progId="ChemDraw.Document.6.0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08500" y="5626100"/>
                          <a:ext cx="1066800" cy="542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24861964"/>
                </p:ext>
              </p:extLst>
            </p:nvPr>
          </p:nvGraphicFramePr>
          <p:xfrm>
            <a:off x="2908300" y="1343025"/>
            <a:ext cx="5867400" cy="301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36" name="CS ChemDraw Drawing" r:id="rId7" imgW="4635370" imgH="238836" progId="ChemDraw.Document.6.0">
                    <p:embed/>
                  </p:oleObj>
                </mc:Choice>
                <mc:Fallback>
                  <p:oleObj name="CS ChemDraw Drawing" r:id="rId7" imgW="4635370" imgH="238836" progId="ChemDraw.Document.6.0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08300" y="1343025"/>
                          <a:ext cx="5867400" cy="301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97664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SDS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-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oly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crylamide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G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el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E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lectrophoresis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75000"/>
              </a:lnSpc>
            </a:pPr>
            <a:r>
              <a:rPr lang="en-US" sz="1800" dirty="0" smtClean="0"/>
              <a:t>SDS-PAGE</a:t>
            </a:r>
          </a:p>
          <a:p>
            <a:pPr>
              <a:lnSpc>
                <a:spcPct val="75000"/>
              </a:lnSpc>
            </a:pPr>
            <a:r>
              <a:rPr lang="en-US" sz="1800" dirty="0" smtClean="0"/>
              <a:t>SDS detergent (sodium dodecyl sulfate)</a:t>
            </a:r>
          </a:p>
          <a:p>
            <a:pPr marL="857250" lvl="1">
              <a:lnSpc>
                <a:spcPct val="75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800" b="1" dirty="0" smtClean="0"/>
              <a:t>Solubilizes and denatures proteins</a:t>
            </a:r>
          </a:p>
          <a:p>
            <a:pPr marL="857250" lvl="1">
              <a:lnSpc>
                <a:spcPct val="75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800" b="1" dirty="0" smtClean="0"/>
              <a:t>Adds negative charge to proteins</a:t>
            </a:r>
          </a:p>
          <a:p>
            <a:pPr marL="857250" lvl="1">
              <a:lnSpc>
                <a:spcPct val="75000"/>
              </a:lnSpc>
              <a:buClr>
                <a:schemeClr val="accent1"/>
              </a:buClr>
              <a:buFont typeface="Wingdings" pitchFamily="2" charset="2"/>
              <a:buChar char="§"/>
            </a:pPr>
            <a:endParaRPr lang="en-US" sz="1800" b="1" dirty="0" smtClean="0"/>
          </a:p>
          <a:p>
            <a:pPr>
              <a:lnSpc>
                <a:spcPct val="75000"/>
              </a:lnSpc>
            </a:pPr>
            <a:r>
              <a:rPr lang="en-US" sz="1800" dirty="0" smtClean="0"/>
              <a:t>Heat denatures proteins</a:t>
            </a:r>
          </a:p>
          <a:p>
            <a:endParaRPr lang="en-US" dirty="0"/>
          </a:p>
        </p:txBody>
      </p:sp>
      <p:grpSp>
        <p:nvGrpSpPr>
          <p:cNvPr id="4" name="Group 233"/>
          <p:cNvGrpSpPr>
            <a:grpSpLocks/>
          </p:cNvGrpSpPr>
          <p:nvPr/>
        </p:nvGrpSpPr>
        <p:grpSpPr bwMode="auto">
          <a:xfrm>
            <a:off x="6151563" y="1285875"/>
            <a:ext cx="1620837" cy="4895850"/>
            <a:chOff x="3411" y="864"/>
            <a:chExt cx="1162" cy="3166"/>
          </a:xfrm>
        </p:grpSpPr>
        <p:sp>
          <p:nvSpPr>
            <p:cNvPr id="5" name="Text Box 196"/>
            <p:cNvSpPr txBox="1">
              <a:spLocks noChangeArrowheads="1"/>
            </p:cNvSpPr>
            <p:nvPr/>
          </p:nvSpPr>
          <p:spPr bwMode="auto">
            <a:xfrm rot="-10800000">
              <a:off x="3411" y="3656"/>
              <a:ext cx="180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100" b="1">
                  <a:latin typeface="Arial" pitchFamily="34" charset="0"/>
                </a:rPr>
                <a:t>O</a:t>
              </a:r>
            </a:p>
          </p:txBody>
        </p:sp>
        <p:sp>
          <p:nvSpPr>
            <p:cNvPr id="6" name="Text Box 197"/>
            <p:cNvSpPr txBox="1">
              <a:spLocks noChangeArrowheads="1"/>
            </p:cNvSpPr>
            <p:nvPr/>
          </p:nvSpPr>
          <p:spPr bwMode="auto">
            <a:xfrm>
              <a:off x="3628" y="3638"/>
              <a:ext cx="172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 b="1">
                  <a:latin typeface="Arial Black" pitchFamily="34" charset="0"/>
                </a:rPr>
                <a:t>S</a:t>
              </a:r>
              <a:endParaRPr lang="en-US" sz="1000" b="1">
                <a:latin typeface="Arial" pitchFamily="34" charset="0"/>
              </a:endParaRPr>
            </a:p>
          </p:txBody>
        </p:sp>
        <p:sp>
          <p:nvSpPr>
            <p:cNvPr id="7" name="Text Box 198"/>
            <p:cNvSpPr txBox="1">
              <a:spLocks noChangeArrowheads="1"/>
            </p:cNvSpPr>
            <p:nvPr/>
          </p:nvSpPr>
          <p:spPr bwMode="auto">
            <a:xfrm rot="-10800000">
              <a:off x="3851" y="3652"/>
              <a:ext cx="180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100" b="1">
                  <a:latin typeface="Arial" pitchFamily="34" charset="0"/>
                </a:rPr>
                <a:t>O</a:t>
              </a:r>
            </a:p>
          </p:txBody>
        </p:sp>
        <p:sp>
          <p:nvSpPr>
            <p:cNvPr id="8" name="Text Box 199"/>
            <p:cNvSpPr txBox="1">
              <a:spLocks noChangeArrowheads="1"/>
            </p:cNvSpPr>
            <p:nvPr/>
          </p:nvSpPr>
          <p:spPr bwMode="auto">
            <a:xfrm rot="-10800000">
              <a:off x="3631" y="3866"/>
              <a:ext cx="180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100" b="1">
                  <a:latin typeface="Arial" pitchFamily="34" charset="0"/>
                </a:rPr>
                <a:t>O</a:t>
              </a:r>
            </a:p>
          </p:txBody>
        </p:sp>
        <p:sp>
          <p:nvSpPr>
            <p:cNvPr id="9" name="Text Box 200"/>
            <p:cNvSpPr txBox="1">
              <a:spLocks noChangeArrowheads="1"/>
            </p:cNvSpPr>
            <p:nvPr/>
          </p:nvSpPr>
          <p:spPr bwMode="auto">
            <a:xfrm rot="-10800000">
              <a:off x="3646" y="3460"/>
              <a:ext cx="180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100" b="1">
                  <a:latin typeface="Arial" pitchFamily="34" charset="0"/>
                </a:rPr>
                <a:t>O</a:t>
              </a:r>
            </a:p>
          </p:txBody>
        </p:sp>
        <p:sp>
          <p:nvSpPr>
            <p:cNvPr id="10" name="Line 201"/>
            <p:cNvSpPr>
              <a:spLocks noChangeShapeType="1"/>
            </p:cNvSpPr>
            <p:nvPr/>
          </p:nvSpPr>
          <p:spPr bwMode="auto">
            <a:xfrm rot="16200000" flipV="1">
              <a:off x="3674" y="3409"/>
              <a:ext cx="76" cy="0"/>
            </a:xfrm>
            <a:prstGeom prst="line">
              <a:avLst/>
            </a:prstGeom>
            <a:noFill/>
            <a:ln w="12700" cap="sq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202"/>
            <p:cNvSpPr txBox="1">
              <a:spLocks noChangeArrowheads="1"/>
            </p:cNvSpPr>
            <p:nvPr/>
          </p:nvSpPr>
          <p:spPr bwMode="auto">
            <a:xfrm>
              <a:off x="3680" y="3762"/>
              <a:ext cx="3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latin typeface="Arial" pitchFamily="34" charset="0"/>
                </a:rPr>
                <a:t>-</a:t>
              </a:r>
            </a:p>
          </p:txBody>
        </p:sp>
        <p:sp>
          <p:nvSpPr>
            <p:cNvPr id="12" name="Text Box 203"/>
            <p:cNvSpPr txBox="1">
              <a:spLocks noChangeArrowheads="1"/>
            </p:cNvSpPr>
            <p:nvPr/>
          </p:nvSpPr>
          <p:spPr bwMode="auto">
            <a:xfrm>
              <a:off x="3591" y="3188"/>
              <a:ext cx="268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100" b="1">
                  <a:latin typeface="Arial" pitchFamily="34" charset="0"/>
                </a:rPr>
                <a:t>CH</a:t>
              </a:r>
              <a:r>
                <a:rPr lang="en-US" sz="1100" b="1" baseline="-25000">
                  <a:latin typeface="Arial" pitchFamily="34" charset="0"/>
                </a:rPr>
                <a:t>2</a:t>
              </a:r>
            </a:p>
          </p:txBody>
        </p:sp>
        <p:sp>
          <p:nvSpPr>
            <p:cNvPr id="13" name="Line 204"/>
            <p:cNvSpPr>
              <a:spLocks noChangeShapeType="1"/>
            </p:cNvSpPr>
            <p:nvPr/>
          </p:nvSpPr>
          <p:spPr bwMode="auto">
            <a:xfrm rot="16200000" flipV="1">
              <a:off x="3671" y="3840"/>
              <a:ext cx="76" cy="0"/>
            </a:xfrm>
            <a:prstGeom prst="line">
              <a:avLst/>
            </a:prstGeom>
            <a:noFill/>
            <a:ln w="12700" cap="sq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205"/>
            <p:cNvSpPr>
              <a:spLocks noChangeShapeType="1"/>
            </p:cNvSpPr>
            <p:nvPr/>
          </p:nvSpPr>
          <p:spPr bwMode="auto">
            <a:xfrm rot="10800000" flipV="1">
              <a:off x="3563" y="3738"/>
              <a:ext cx="76" cy="0"/>
            </a:xfrm>
            <a:prstGeom prst="line">
              <a:avLst/>
            </a:prstGeom>
            <a:noFill/>
            <a:ln w="12700" cap="sq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206"/>
            <p:cNvSpPr>
              <a:spLocks noChangeShapeType="1"/>
            </p:cNvSpPr>
            <p:nvPr/>
          </p:nvSpPr>
          <p:spPr bwMode="auto">
            <a:xfrm rot="10800000" flipV="1">
              <a:off x="3783" y="3734"/>
              <a:ext cx="75" cy="0"/>
            </a:xfrm>
            <a:prstGeom prst="line">
              <a:avLst/>
            </a:prstGeom>
            <a:noFill/>
            <a:ln w="12700" cap="sq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207"/>
            <p:cNvSpPr>
              <a:spLocks noChangeShapeType="1"/>
            </p:cNvSpPr>
            <p:nvPr/>
          </p:nvSpPr>
          <p:spPr bwMode="auto">
            <a:xfrm rot="10800000" flipV="1">
              <a:off x="3779" y="3716"/>
              <a:ext cx="75" cy="0"/>
            </a:xfrm>
            <a:prstGeom prst="line">
              <a:avLst/>
            </a:prstGeom>
            <a:noFill/>
            <a:ln w="12700" cap="sq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208"/>
            <p:cNvSpPr>
              <a:spLocks noChangeShapeType="1"/>
            </p:cNvSpPr>
            <p:nvPr/>
          </p:nvSpPr>
          <p:spPr bwMode="auto">
            <a:xfrm rot="10800000" flipV="1">
              <a:off x="3562" y="3716"/>
              <a:ext cx="76" cy="0"/>
            </a:xfrm>
            <a:prstGeom prst="line">
              <a:avLst/>
            </a:prstGeom>
            <a:noFill/>
            <a:ln w="12700" cap="sq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209"/>
            <p:cNvSpPr>
              <a:spLocks noChangeShapeType="1"/>
            </p:cNvSpPr>
            <p:nvPr/>
          </p:nvSpPr>
          <p:spPr bwMode="auto">
            <a:xfrm rot="16200000" flipV="1">
              <a:off x="3671" y="3620"/>
              <a:ext cx="76" cy="0"/>
            </a:xfrm>
            <a:prstGeom prst="line">
              <a:avLst/>
            </a:prstGeom>
            <a:noFill/>
            <a:ln w="12700" cap="sq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210"/>
            <p:cNvSpPr>
              <a:spLocks noChangeShapeType="1"/>
            </p:cNvSpPr>
            <p:nvPr/>
          </p:nvSpPr>
          <p:spPr bwMode="auto">
            <a:xfrm rot="16200000" flipV="1">
              <a:off x="3674" y="3161"/>
              <a:ext cx="75" cy="0"/>
            </a:xfrm>
            <a:prstGeom prst="line">
              <a:avLst/>
            </a:prstGeom>
            <a:noFill/>
            <a:ln w="12700" cap="sq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211"/>
            <p:cNvSpPr txBox="1">
              <a:spLocks noChangeArrowheads="1"/>
            </p:cNvSpPr>
            <p:nvPr/>
          </p:nvSpPr>
          <p:spPr bwMode="auto">
            <a:xfrm>
              <a:off x="3591" y="2978"/>
              <a:ext cx="268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100" b="1">
                  <a:latin typeface="Arial" pitchFamily="34" charset="0"/>
                </a:rPr>
                <a:t>CH</a:t>
              </a:r>
              <a:r>
                <a:rPr lang="en-US" sz="1100" b="1" baseline="-25000">
                  <a:latin typeface="Arial" pitchFamily="34" charset="0"/>
                </a:rPr>
                <a:t>2</a:t>
              </a:r>
            </a:p>
          </p:txBody>
        </p:sp>
        <p:sp>
          <p:nvSpPr>
            <p:cNvPr id="21" name="Line 212"/>
            <p:cNvSpPr>
              <a:spLocks noChangeShapeType="1"/>
            </p:cNvSpPr>
            <p:nvPr/>
          </p:nvSpPr>
          <p:spPr bwMode="auto">
            <a:xfrm rot="16200000" flipV="1">
              <a:off x="3674" y="2952"/>
              <a:ext cx="76" cy="0"/>
            </a:xfrm>
            <a:prstGeom prst="line">
              <a:avLst/>
            </a:prstGeom>
            <a:noFill/>
            <a:ln w="12700" cap="sq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213"/>
            <p:cNvSpPr txBox="1">
              <a:spLocks noChangeArrowheads="1"/>
            </p:cNvSpPr>
            <p:nvPr/>
          </p:nvSpPr>
          <p:spPr bwMode="auto">
            <a:xfrm>
              <a:off x="3591" y="2770"/>
              <a:ext cx="268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100" b="1">
                  <a:latin typeface="Arial" pitchFamily="34" charset="0"/>
                </a:rPr>
                <a:t>CH</a:t>
              </a:r>
              <a:r>
                <a:rPr lang="en-US" sz="1100" b="1" baseline="-25000">
                  <a:latin typeface="Arial" pitchFamily="34" charset="0"/>
                </a:rPr>
                <a:t>2</a:t>
              </a:r>
            </a:p>
          </p:txBody>
        </p:sp>
        <p:sp>
          <p:nvSpPr>
            <p:cNvPr id="23" name="Line 214"/>
            <p:cNvSpPr>
              <a:spLocks noChangeShapeType="1"/>
            </p:cNvSpPr>
            <p:nvPr/>
          </p:nvSpPr>
          <p:spPr bwMode="auto">
            <a:xfrm rot="16200000" flipV="1">
              <a:off x="3670" y="2745"/>
              <a:ext cx="76" cy="0"/>
            </a:xfrm>
            <a:prstGeom prst="line">
              <a:avLst/>
            </a:prstGeom>
            <a:noFill/>
            <a:ln w="12700" cap="sq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 Box 215"/>
            <p:cNvSpPr txBox="1">
              <a:spLocks noChangeArrowheads="1"/>
            </p:cNvSpPr>
            <p:nvPr/>
          </p:nvSpPr>
          <p:spPr bwMode="auto">
            <a:xfrm>
              <a:off x="3587" y="2563"/>
              <a:ext cx="268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100" b="1">
                  <a:latin typeface="Arial" pitchFamily="34" charset="0"/>
                </a:rPr>
                <a:t>CH</a:t>
              </a:r>
              <a:r>
                <a:rPr lang="en-US" sz="1100" b="1" baseline="-25000">
                  <a:latin typeface="Arial" pitchFamily="34" charset="0"/>
                </a:rPr>
                <a:t>2</a:t>
              </a:r>
            </a:p>
          </p:txBody>
        </p:sp>
        <p:sp>
          <p:nvSpPr>
            <p:cNvPr id="25" name="Line 216"/>
            <p:cNvSpPr>
              <a:spLocks noChangeShapeType="1"/>
            </p:cNvSpPr>
            <p:nvPr/>
          </p:nvSpPr>
          <p:spPr bwMode="auto">
            <a:xfrm rot="16200000" flipV="1">
              <a:off x="3668" y="2527"/>
              <a:ext cx="76" cy="0"/>
            </a:xfrm>
            <a:prstGeom prst="line">
              <a:avLst/>
            </a:prstGeom>
            <a:noFill/>
            <a:ln w="12700" cap="sq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Text Box 217"/>
            <p:cNvSpPr txBox="1">
              <a:spLocks noChangeArrowheads="1"/>
            </p:cNvSpPr>
            <p:nvPr/>
          </p:nvSpPr>
          <p:spPr bwMode="auto">
            <a:xfrm>
              <a:off x="3586" y="2345"/>
              <a:ext cx="268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100" b="1">
                  <a:latin typeface="Arial" pitchFamily="34" charset="0"/>
                </a:rPr>
                <a:t>CH</a:t>
              </a:r>
              <a:r>
                <a:rPr lang="en-US" sz="1100" b="1" baseline="-25000">
                  <a:latin typeface="Arial" pitchFamily="34" charset="0"/>
                </a:rPr>
                <a:t>2</a:t>
              </a:r>
            </a:p>
          </p:txBody>
        </p:sp>
        <p:sp>
          <p:nvSpPr>
            <p:cNvPr id="27" name="Line 218"/>
            <p:cNvSpPr>
              <a:spLocks noChangeShapeType="1"/>
            </p:cNvSpPr>
            <p:nvPr/>
          </p:nvSpPr>
          <p:spPr bwMode="auto">
            <a:xfrm rot="16200000" flipV="1">
              <a:off x="3664" y="2320"/>
              <a:ext cx="76" cy="0"/>
            </a:xfrm>
            <a:prstGeom prst="line">
              <a:avLst/>
            </a:prstGeom>
            <a:noFill/>
            <a:ln w="12700" cap="sq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Text Box 219"/>
            <p:cNvSpPr txBox="1">
              <a:spLocks noChangeArrowheads="1"/>
            </p:cNvSpPr>
            <p:nvPr/>
          </p:nvSpPr>
          <p:spPr bwMode="auto">
            <a:xfrm>
              <a:off x="3582" y="2138"/>
              <a:ext cx="268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100" b="1">
                  <a:latin typeface="Arial" pitchFamily="34" charset="0"/>
                </a:rPr>
                <a:t>CH</a:t>
              </a:r>
              <a:r>
                <a:rPr lang="en-US" sz="1100" b="1" baseline="-25000">
                  <a:latin typeface="Arial" pitchFamily="34" charset="0"/>
                </a:rPr>
                <a:t>2</a:t>
              </a:r>
            </a:p>
          </p:txBody>
        </p:sp>
        <p:sp>
          <p:nvSpPr>
            <p:cNvPr id="29" name="Line 220"/>
            <p:cNvSpPr>
              <a:spLocks noChangeShapeType="1"/>
            </p:cNvSpPr>
            <p:nvPr/>
          </p:nvSpPr>
          <p:spPr bwMode="auto">
            <a:xfrm rot="16200000" flipV="1">
              <a:off x="3652" y="2113"/>
              <a:ext cx="76" cy="0"/>
            </a:xfrm>
            <a:prstGeom prst="line">
              <a:avLst/>
            </a:prstGeom>
            <a:noFill/>
            <a:ln w="12700" cap="sq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Text Box 221"/>
            <p:cNvSpPr txBox="1">
              <a:spLocks noChangeArrowheads="1"/>
            </p:cNvSpPr>
            <p:nvPr/>
          </p:nvSpPr>
          <p:spPr bwMode="auto">
            <a:xfrm>
              <a:off x="3570" y="1931"/>
              <a:ext cx="268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100" b="1">
                  <a:latin typeface="Arial" pitchFamily="34" charset="0"/>
                </a:rPr>
                <a:t>CH</a:t>
              </a:r>
              <a:r>
                <a:rPr lang="en-US" sz="1100" b="1" baseline="-25000">
                  <a:latin typeface="Arial" pitchFamily="34" charset="0"/>
                </a:rPr>
                <a:t>2</a:t>
              </a:r>
            </a:p>
          </p:txBody>
        </p:sp>
        <p:sp>
          <p:nvSpPr>
            <p:cNvPr id="31" name="Line 222"/>
            <p:cNvSpPr>
              <a:spLocks noChangeShapeType="1"/>
            </p:cNvSpPr>
            <p:nvPr/>
          </p:nvSpPr>
          <p:spPr bwMode="auto">
            <a:xfrm rot="16200000" flipV="1">
              <a:off x="3648" y="1906"/>
              <a:ext cx="76" cy="0"/>
            </a:xfrm>
            <a:prstGeom prst="line">
              <a:avLst/>
            </a:prstGeom>
            <a:noFill/>
            <a:ln w="12700" cap="sq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Text Box 223"/>
            <p:cNvSpPr txBox="1">
              <a:spLocks noChangeArrowheads="1"/>
            </p:cNvSpPr>
            <p:nvPr/>
          </p:nvSpPr>
          <p:spPr bwMode="auto">
            <a:xfrm>
              <a:off x="3566" y="1724"/>
              <a:ext cx="268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100" b="1">
                  <a:latin typeface="Arial" pitchFamily="34" charset="0"/>
                </a:rPr>
                <a:t>CH</a:t>
              </a:r>
              <a:r>
                <a:rPr lang="en-US" sz="1100" b="1" baseline="-25000">
                  <a:latin typeface="Arial" pitchFamily="34" charset="0"/>
                </a:rPr>
                <a:t>2</a:t>
              </a:r>
            </a:p>
          </p:txBody>
        </p:sp>
        <p:sp>
          <p:nvSpPr>
            <p:cNvPr id="33" name="Line 224"/>
            <p:cNvSpPr>
              <a:spLocks noChangeShapeType="1"/>
            </p:cNvSpPr>
            <p:nvPr/>
          </p:nvSpPr>
          <p:spPr bwMode="auto">
            <a:xfrm rot="16200000" flipV="1">
              <a:off x="3647" y="1689"/>
              <a:ext cx="75" cy="0"/>
            </a:xfrm>
            <a:prstGeom prst="line">
              <a:avLst/>
            </a:prstGeom>
            <a:noFill/>
            <a:ln w="12700" cap="sq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Text Box 225"/>
            <p:cNvSpPr txBox="1">
              <a:spLocks noChangeArrowheads="1"/>
            </p:cNvSpPr>
            <p:nvPr/>
          </p:nvSpPr>
          <p:spPr bwMode="auto">
            <a:xfrm>
              <a:off x="3565" y="1506"/>
              <a:ext cx="268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100" b="1">
                  <a:latin typeface="Arial" pitchFamily="34" charset="0"/>
                </a:rPr>
                <a:t>CH</a:t>
              </a:r>
              <a:r>
                <a:rPr lang="en-US" sz="1100" b="1" baseline="-25000">
                  <a:latin typeface="Arial" pitchFamily="34" charset="0"/>
                </a:rPr>
                <a:t>2</a:t>
              </a:r>
            </a:p>
          </p:txBody>
        </p:sp>
        <p:sp>
          <p:nvSpPr>
            <p:cNvPr id="35" name="Line 226"/>
            <p:cNvSpPr>
              <a:spLocks noChangeShapeType="1"/>
            </p:cNvSpPr>
            <p:nvPr/>
          </p:nvSpPr>
          <p:spPr bwMode="auto">
            <a:xfrm rot="16200000" flipV="1">
              <a:off x="3643" y="1482"/>
              <a:ext cx="75" cy="0"/>
            </a:xfrm>
            <a:prstGeom prst="line">
              <a:avLst/>
            </a:prstGeom>
            <a:noFill/>
            <a:ln w="12700" cap="sq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Text Box 227"/>
            <p:cNvSpPr txBox="1">
              <a:spLocks noChangeArrowheads="1"/>
            </p:cNvSpPr>
            <p:nvPr/>
          </p:nvSpPr>
          <p:spPr bwMode="auto">
            <a:xfrm>
              <a:off x="3561" y="1299"/>
              <a:ext cx="268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100" b="1">
                  <a:latin typeface="Arial" pitchFamily="34" charset="0"/>
                </a:rPr>
                <a:t>CH</a:t>
              </a:r>
              <a:r>
                <a:rPr lang="en-US" sz="1100" b="1" baseline="-25000">
                  <a:latin typeface="Arial" pitchFamily="34" charset="0"/>
                </a:rPr>
                <a:t>2</a:t>
              </a:r>
            </a:p>
          </p:txBody>
        </p:sp>
        <p:sp>
          <p:nvSpPr>
            <p:cNvPr id="37" name="Line 228"/>
            <p:cNvSpPr>
              <a:spLocks noChangeShapeType="1"/>
            </p:cNvSpPr>
            <p:nvPr/>
          </p:nvSpPr>
          <p:spPr bwMode="auto">
            <a:xfrm rot="16200000" flipV="1">
              <a:off x="3637" y="1253"/>
              <a:ext cx="76" cy="0"/>
            </a:xfrm>
            <a:prstGeom prst="line">
              <a:avLst/>
            </a:prstGeom>
            <a:noFill/>
            <a:ln w="12700" cap="sq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Text Box 229"/>
            <p:cNvSpPr txBox="1">
              <a:spLocks noChangeArrowheads="1"/>
            </p:cNvSpPr>
            <p:nvPr/>
          </p:nvSpPr>
          <p:spPr bwMode="auto">
            <a:xfrm>
              <a:off x="3554" y="1071"/>
              <a:ext cx="268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100" b="1">
                  <a:latin typeface="Arial" pitchFamily="34" charset="0"/>
                </a:rPr>
                <a:t>CH</a:t>
              </a:r>
              <a:r>
                <a:rPr lang="en-US" sz="1100" b="1" baseline="-25000">
                  <a:latin typeface="Arial" pitchFamily="34" charset="0"/>
                </a:rPr>
                <a:t>2</a:t>
              </a:r>
            </a:p>
          </p:txBody>
        </p:sp>
        <p:sp>
          <p:nvSpPr>
            <p:cNvPr id="39" name="Line 230"/>
            <p:cNvSpPr>
              <a:spLocks noChangeShapeType="1"/>
            </p:cNvSpPr>
            <p:nvPr/>
          </p:nvSpPr>
          <p:spPr bwMode="auto">
            <a:xfrm rot="16200000" flipV="1">
              <a:off x="3633" y="1046"/>
              <a:ext cx="76" cy="0"/>
            </a:xfrm>
            <a:prstGeom prst="line">
              <a:avLst/>
            </a:prstGeom>
            <a:noFill/>
            <a:ln w="12700" cap="sq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Text Box 231"/>
            <p:cNvSpPr txBox="1">
              <a:spLocks noChangeArrowheads="1"/>
            </p:cNvSpPr>
            <p:nvPr/>
          </p:nvSpPr>
          <p:spPr bwMode="auto">
            <a:xfrm>
              <a:off x="3550" y="864"/>
              <a:ext cx="268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100" b="1">
                  <a:latin typeface="Arial" pitchFamily="34" charset="0"/>
                </a:rPr>
                <a:t>CH</a:t>
              </a:r>
              <a:r>
                <a:rPr lang="en-US" sz="1100" b="1" baseline="-25000">
                  <a:latin typeface="Arial" pitchFamily="34" charset="0"/>
                </a:rPr>
                <a:t>3</a:t>
              </a:r>
            </a:p>
          </p:txBody>
        </p:sp>
        <p:sp>
          <p:nvSpPr>
            <p:cNvPr id="41" name="Text Box 232"/>
            <p:cNvSpPr txBox="1">
              <a:spLocks noChangeArrowheads="1"/>
            </p:cNvSpPr>
            <p:nvPr/>
          </p:nvSpPr>
          <p:spPr bwMode="auto">
            <a:xfrm>
              <a:off x="4128" y="3744"/>
              <a:ext cx="44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Arial" pitchFamily="34" charset="0"/>
                </a:rPr>
                <a:t>SDS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297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Instructors - Bio-Rad Curriculum and Training Specialists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Sherri Andrews, Ph.D., Eastern US</a:t>
            </a:r>
          </a:p>
          <a:p>
            <a:pPr>
              <a:buFontTx/>
              <a:buNone/>
            </a:pPr>
            <a:r>
              <a:rPr lang="en-US" b="1" dirty="0"/>
              <a:t>	sherri_andrews@bio-rad.com</a:t>
            </a:r>
          </a:p>
          <a:p>
            <a:pPr>
              <a:buFontTx/>
              <a:buNone/>
            </a:pPr>
            <a:endParaRPr lang="en-US" b="1" dirty="0"/>
          </a:p>
          <a:p>
            <a:pPr>
              <a:buNone/>
            </a:pPr>
            <a:r>
              <a:rPr lang="en-US" dirty="0"/>
              <a:t>Damon </a:t>
            </a:r>
            <a:r>
              <a:rPr lang="en-US" dirty="0" err="1"/>
              <a:t>Tighe</a:t>
            </a:r>
            <a:r>
              <a:rPr lang="en-US" dirty="0"/>
              <a:t>, Western US</a:t>
            </a:r>
          </a:p>
          <a:p>
            <a:pPr>
              <a:buNone/>
            </a:pPr>
            <a:r>
              <a:rPr lang="en-US" b="1" dirty="0"/>
              <a:t>	damon_tighe@bio-rad.com</a:t>
            </a:r>
          </a:p>
          <a:p>
            <a:pPr>
              <a:buFontTx/>
              <a:buNone/>
            </a:pPr>
            <a:endParaRPr lang="en-US" b="1" dirty="0"/>
          </a:p>
          <a:p>
            <a:pPr>
              <a:buNone/>
            </a:pPr>
            <a:r>
              <a:rPr lang="en-US" dirty="0"/>
              <a:t>Leigh Brown, M.A., Central US</a:t>
            </a:r>
          </a:p>
          <a:p>
            <a:pPr>
              <a:buFontTx/>
              <a:buNone/>
            </a:pPr>
            <a:r>
              <a:rPr lang="en-US" b="1"/>
              <a:t>	leigh_brown@bio-rad.com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Chemistry in action…. detergents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Cj0439851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1524000"/>
            <a:ext cx="510540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71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Detergents…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772400" cy="2400300"/>
          </a:xfrm>
        </p:spPr>
        <p:txBody>
          <a:bodyPr/>
          <a:lstStyle/>
          <a:p>
            <a:r>
              <a:rPr lang="en-US" dirty="0" smtClean="0"/>
              <a:t>are </a:t>
            </a:r>
            <a:r>
              <a:rPr lang="en-US" dirty="0" err="1" smtClean="0"/>
              <a:t>amphiphiles</a:t>
            </a:r>
            <a:r>
              <a:rPr lang="en-US" dirty="0" smtClean="0"/>
              <a:t>, containing a lipophilic portion and a hydrophilic portion</a:t>
            </a:r>
            <a:endParaRPr lang="en-US" dirty="0"/>
          </a:p>
          <a:p>
            <a:r>
              <a:rPr lang="en-US" dirty="0" smtClean="0"/>
              <a:t>lower the interfacial energy between unlike phases</a:t>
            </a:r>
            <a:endParaRPr lang="en-US" dirty="0"/>
          </a:p>
          <a:p>
            <a:r>
              <a:rPr lang="en-US" dirty="0" smtClean="0"/>
              <a:t>emulsify or solubilize aggregated particles</a:t>
            </a:r>
            <a:endParaRPr lang="en-US" dirty="0"/>
          </a:p>
        </p:txBody>
      </p:sp>
      <p:pic>
        <p:nvPicPr>
          <p:cNvPr id="6" name="Picture 4" descr="SAA0643">
            <a:hlinkClick r:id="rId2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8100" y="3714750"/>
            <a:ext cx="1762125" cy="1866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162300" y="4311650"/>
            <a:ext cx="152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dirty="0">
                <a:latin typeface="Arial" pitchFamily="34" charset="0"/>
              </a:rPr>
              <a:t>I like fat!</a:t>
            </a:r>
          </a:p>
        </p:txBody>
      </p:sp>
      <p:pic>
        <p:nvPicPr>
          <p:cNvPr id="8" name="Picture 6" descr="waterbottl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399" y="3200400"/>
            <a:ext cx="209867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7289800" y="4327525"/>
            <a:ext cx="1081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>
                <a:latin typeface="Arial" pitchFamily="34" charset="0"/>
              </a:rPr>
              <a:t>I like water!</a:t>
            </a:r>
          </a:p>
        </p:txBody>
      </p:sp>
      <p:pic>
        <p:nvPicPr>
          <p:cNvPr id="10" name="Picture 4" descr="SAA064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6825" y="3562350"/>
            <a:ext cx="1762125" cy="18669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87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about detergent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Lipophilic portion is also referred to as “hydrophobic” tail</a:t>
            </a:r>
            <a:endParaRPr lang="en-US" dirty="0"/>
          </a:p>
          <a:p>
            <a:r>
              <a:rPr lang="en-US" dirty="0" smtClean="0"/>
              <a:t>Hydrophilic portion is also referred to as “polar” head</a:t>
            </a:r>
            <a:endParaRPr lang="en-US" dirty="0"/>
          </a:p>
          <a:p>
            <a:r>
              <a:rPr lang="en-US" dirty="0" smtClean="0"/>
              <a:t>Types: nonionic, anionic, cationic and </a:t>
            </a:r>
            <a:r>
              <a:rPr lang="en-US" dirty="0" err="1" smtClean="0"/>
              <a:t>zwitterionic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782392"/>
              </p:ext>
            </p:extLst>
          </p:nvPr>
        </p:nvGraphicFramePr>
        <p:xfrm>
          <a:off x="1447800" y="3225800"/>
          <a:ext cx="6477000" cy="237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6" name="CS ChemDraw Drawing" r:id="rId3" imgW="2317685" imgH="848614" progId="ChemDraw.Document.6.0">
                  <p:embed/>
                </p:oleObj>
              </mc:Choice>
              <mc:Fallback>
                <p:oleObj name="CS ChemDraw Drawing" r:id="rId3" imgW="2317685" imgH="848614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225800"/>
                        <a:ext cx="6477000" cy="237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939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Detergents: Ionic </a:t>
            </a:r>
            <a:r>
              <a:rPr lang="en-US" dirty="0" err="1" smtClean="0"/>
              <a:t>vs</a:t>
            </a:r>
            <a:r>
              <a:rPr lang="en-US" dirty="0" smtClean="0"/>
              <a:t> non-ionic</a:t>
            </a:r>
            <a:br>
              <a:rPr lang="en-US" dirty="0" smtClean="0"/>
            </a:br>
            <a:r>
              <a:rPr lang="en-US" dirty="0" smtClean="0"/>
              <a:t>Denaturing </a:t>
            </a:r>
            <a:r>
              <a:rPr lang="en-US" dirty="0" err="1" smtClean="0"/>
              <a:t>vs</a:t>
            </a:r>
            <a:r>
              <a:rPr lang="en-US" dirty="0" smtClean="0"/>
              <a:t> non-denaturing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3733800" cy="4114800"/>
          </a:xfrm>
        </p:spPr>
        <p:txBody>
          <a:bodyPr/>
          <a:lstStyle/>
          <a:p>
            <a:r>
              <a:rPr lang="en-US" dirty="0" smtClean="0"/>
              <a:t>Swords (denaturing): “pointy” hydrophobic ends, ionic polar ends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Gloves (non-denaturing): bulky,</a:t>
            </a:r>
            <a:br>
              <a:rPr lang="en-US" dirty="0" smtClean="0"/>
            </a:br>
            <a:r>
              <a:rPr lang="en-US" dirty="0" smtClean="0"/>
              <a:t>non-penetrating hydrophobic ends, </a:t>
            </a:r>
            <a:br>
              <a:rPr lang="en-US" dirty="0" smtClean="0"/>
            </a:br>
            <a:r>
              <a:rPr lang="en-US" dirty="0" smtClean="0"/>
              <a:t>non-ionic or </a:t>
            </a:r>
            <a:r>
              <a:rPr lang="en-US" dirty="0" err="1" smtClean="0"/>
              <a:t>zwitterionic</a:t>
            </a:r>
            <a:r>
              <a:rPr lang="en-US" dirty="0" smtClean="0"/>
              <a:t> polar ends</a:t>
            </a:r>
            <a:br>
              <a:rPr lang="en-US" dirty="0" smtClean="0"/>
            </a:b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495800" y="1219200"/>
            <a:ext cx="4648200" cy="4876800"/>
            <a:chOff x="3276600" y="1371600"/>
            <a:chExt cx="4648200" cy="487680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3276600" y="1524000"/>
              <a:ext cx="2209800" cy="2133600"/>
              <a:chOff x="2160" y="1488"/>
              <a:chExt cx="1278" cy="798"/>
            </a:xfrm>
          </p:grpSpPr>
          <p:pic>
            <p:nvPicPr>
              <p:cNvPr id="13" name="Picture 4" descr="C-900S_SWORD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" y="1488"/>
                <a:ext cx="798" cy="7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5" descr="C-900S_SWORD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0" y="1488"/>
                <a:ext cx="798" cy="7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5638800" y="1371600"/>
              <a:ext cx="1371600" cy="2514600"/>
              <a:chOff x="3552" y="960"/>
              <a:chExt cx="960" cy="1632"/>
            </a:xfrm>
          </p:grpSpPr>
          <p:graphicFrame>
            <p:nvGraphicFramePr>
              <p:cNvPr id="11" name="Object 7"/>
              <p:cNvGraphicFramePr>
                <a:graphicFrameLocks noChangeAspect="1"/>
              </p:cNvGraphicFramePr>
              <p:nvPr/>
            </p:nvGraphicFramePr>
            <p:xfrm>
              <a:off x="3552" y="960"/>
              <a:ext cx="347" cy="163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6339" name="CS ChemDraw Drawing" r:id="rId5" imgW="945979" imgH="4724098" progId="ChemDraw.Document.6.0">
                      <p:embed/>
                    </p:oleObj>
                  </mc:Choice>
                  <mc:Fallback>
                    <p:oleObj name="CS ChemDraw Drawing" r:id="rId5" imgW="945979" imgH="4724098" progId="ChemDraw.Document.6.0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52" y="960"/>
                            <a:ext cx="347" cy="163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" name="Text Box 8"/>
              <p:cNvSpPr txBox="1">
                <a:spLocks noChangeArrowheads="1"/>
              </p:cNvSpPr>
              <p:nvPr/>
            </p:nvSpPr>
            <p:spPr bwMode="auto">
              <a:xfrm>
                <a:off x="3984" y="1680"/>
                <a:ext cx="528" cy="1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latin typeface="Arial" pitchFamily="34" charset="0"/>
                  </a:rPr>
                  <a:t>SDS</a:t>
                </a:r>
              </a:p>
            </p:txBody>
          </p:sp>
        </p:grpSp>
        <p:grpSp>
          <p:nvGrpSpPr>
            <p:cNvPr id="7" name="Group 9"/>
            <p:cNvGrpSpPr>
              <a:grpSpLocks/>
            </p:cNvGrpSpPr>
            <p:nvPr/>
          </p:nvGrpSpPr>
          <p:grpSpPr bwMode="auto">
            <a:xfrm>
              <a:off x="5638800" y="4191000"/>
              <a:ext cx="2286000" cy="2057400"/>
              <a:chOff x="3552" y="2736"/>
              <a:chExt cx="1440" cy="1296"/>
            </a:xfrm>
          </p:grpSpPr>
          <p:sp>
            <p:nvSpPr>
              <p:cNvPr id="9" name="Text Box 10"/>
              <p:cNvSpPr txBox="1">
                <a:spLocks noChangeArrowheads="1"/>
              </p:cNvSpPr>
              <p:nvPr/>
            </p:nvSpPr>
            <p:spPr bwMode="auto">
              <a:xfrm>
                <a:off x="4176" y="3264"/>
                <a:ext cx="81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latin typeface="Arial" pitchFamily="34" charset="0"/>
                  </a:rPr>
                  <a:t>Triton X-100</a:t>
                </a:r>
              </a:p>
            </p:txBody>
          </p:sp>
          <p:graphicFrame>
            <p:nvGraphicFramePr>
              <p:cNvPr id="10" name="Object 11"/>
              <p:cNvGraphicFramePr>
                <a:graphicFrameLocks noChangeAspect="1"/>
              </p:cNvGraphicFramePr>
              <p:nvPr/>
            </p:nvGraphicFramePr>
            <p:xfrm>
              <a:off x="3552" y="2736"/>
              <a:ext cx="859" cy="129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6340" name="CS ChemDraw Drawing" r:id="rId7" imgW="1890841" imgH="3064189" progId="ChemDraw.Document.6.0">
                      <p:embed/>
                    </p:oleObj>
                  </mc:Choice>
                  <mc:Fallback>
                    <p:oleObj name="CS ChemDraw Drawing" r:id="rId7" imgW="1890841" imgH="3064189" progId="ChemDraw.Document.6.0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52" y="2736"/>
                            <a:ext cx="859" cy="1296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pic>
          <p:nvPicPr>
            <p:cNvPr id="8" name="Picture 12" descr="nitrileglove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4267200"/>
              <a:ext cx="1600200" cy="16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8806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Why Use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Polyacrylamide Gels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to Separate Proteins?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Polyacrylamide gel has a tight matrix</a:t>
            </a:r>
          </a:p>
          <a:p>
            <a:r>
              <a:rPr lang="en-US" dirty="0" smtClean="0"/>
              <a:t>Ideal for protein separation</a:t>
            </a:r>
          </a:p>
          <a:p>
            <a:r>
              <a:rPr lang="en-US" dirty="0" smtClean="0"/>
              <a:t>Smaller pore size than </a:t>
            </a:r>
            <a:r>
              <a:rPr lang="en-US" dirty="0" err="1" smtClean="0"/>
              <a:t>agarose</a:t>
            </a:r>
            <a:endParaRPr lang="en-US" dirty="0" smtClean="0"/>
          </a:p>
          <a:p>
            <a:r>
              <a:rPr lang="en-US" dirty="0" smtClean="0"/>
              <a:t>Proteins much smaller than DNA</a:t>
            </a:r>
          </a:p>
          <a:p>
            <a:pPr lvl="1"/>
            <a:r>
              <a:rPr lang="en-US" dirty="0" smtClean="0"/>
              <a:t>Average amino acid = 110 </a:t>
            </a:r>
            <a:r>
              <a:rPr lang="en-US" dirty="0" err="1" smtClean="0"/>
              <a:t>daltons</a:t>
            </a:r>
            <a:endParaRPr lang="en-US" dirty="0" smtClean="0"/>
          </a:p>
          <a:p>
            <a:pPr lvl="1"/>
            <a:r>
              <a:rPr lang="en-US" dirty="0" smtClean="0"/>
              <a:t>Average nucleotide pair = 649 </a:t>
            </a:r>
            <a:r>
              <a:rPr lang="en-US" dirty="0" err="1" smtClean="0"/>
              <a:t>daltons</a:t>
            </a:r>
            <a:endParaRPr lang="en-US" b="0" dirty="0" smtClean="0"/>
          </a:p>
          <a:p>
            <a:pPr lvl="1"/>
            <a:r>
              <a:rPr lang="en-US" dirty="0" smtClean="0"/>
              <a:t>1 </a:t>
            </a:r>
            <a:r>
              <a:rPr lang="en-US" dirty="0" err="1" smtClean="0"/>
              <a:t>kilobase</a:t>
            </a:r>
            <a:r>
              <a:rPr lang="en-US" dirty="0" smtClean="0"/>
              <a:t> of DNA = 650 </a:t>
            </a:r>
            <a:r>
              <a:rPr lang="en-US" dirty="0" err="1" smtClean="0"/>
              <a:t>kD</a:t>
            </a:r>
            <a:endParaRPr lang="en-US" dirty="0" smtClean="0"/>
          </a:p>
          <a:p>
            <a:pPr lvl="1"/>
            <a:r>
              <a:rPr lang="en-US" dirty="0" smtClean="0"/>
              <a:t>1 </a:t>
            </a:r>
            <a:r>
              <a:rPr lang="en-US" dirty="0" err="1" smtClean="0"/>
              <a:t>kilobase</a:t>
            </a:r>
            <a:r>
              <a:rPr lang="en-US" dirty="0" smtClean="0"/>
              <a:t> of DNA encodes 333 amino acids = 36 </a:t>
            </a:r>
            <a:r>
              <a:rPr lang="en-US" dirty="0" err="1" smtClean="0"/>
              <a:t>kD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03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Polyacrylamide Gel Analysis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266974"/>
            <a:ext cx="5302250" cy="465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834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Can Proteins be Separated on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Agarose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Gels?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23864" y="1265237"/>
            <a:ext cx="8710612" cy="4473575"/>
            <a:chOff x="433388" y="1654175"/>
            <a:chExt cx="8710612" cy="4473575"/>
          </a:xfrm>
        </p:grpSpPr>
        <p:sp>
          <p:nvSpPr>
            <p:cNvPr id="5" name="Text Box 39"/>
            <p:cNvSpPr txBox="1">
              <a:spLocks noChangeArrowheads="1"/>
            </p:cNvSpPr>
            <p:nvPr/>
          </p:nvSpPr>
          <p:spPr bwMode="auto">
            <a:xfrm>
              <a:off x="1104900" y="5791200"/>
              <a:ext cx="23622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dirty="0">
                  <a:latin typeface="Arial" pitchFamily="34" charset="0"/>
                </a:rPr>
                <a:t>Polyacrylamide </a:t>
              </a:r>
            </a:p>
          </p:txBody>
        </p:sp>
        <p:grpSp>
          <p:nvGrpSpPr>
            <p:cNvPr id="6" name="Group 89"/>
            <p:cNvGrpSpPr>
              <a:grpSpLocks/>
            </p:cNvGrpSpPr>
            <p:nvPr/>
          </p:nvGrpSpPr>
          <p:grpSpPr bwMode="auto">
            <a:xfrm>
              <a:off x="4921250" y="1654175"/>
              <a:ext cx="4222750" cy="3940175"/>
              <a:chOff x="3100" y="1042"/>
              <a:chExt cx="2660" cy="2482"/>
            </a:xfrm>
          </p:grpSpPr>
          <p:pic>
            <p:nvPicPr>
              <p:cNvPr id="45" name="Picture 5" descr="agarose fish fi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04" y="1539"/>
                <a:ext cx="1950" cy="19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" name="Text Box 6"/>
              <p:cNvSpPr txBox="1">
                <a:spLocks noChangeArrowheads="1"/>
              </p:cNvSpPr>
              <p:nvPr/>
            </p:nvSpPr>
            <p:spPr bwMode="auto">
              <a:xfrm>
                <a:off x="3149" y="2965"/>
                <a:ext cx="247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000">
                    <a:latin typeface="Arial" pitchFamily="34" charset="0"/>
                  </a:rPr>
                  <a:t>20</a:t>
                </a:r>
              </a:p>
            </p:txBody>
          </p:sp>
          <p:sp>
            <p:nvSpPr>
              <p:cNvPr id="47" name="Text Box 7"/>
              <p:cNvSpPr txBox="1">
                <a:spLocks noChangeArrowheads="1"/>
              </p:cNvSpPr>
              <p:nvPr/>
            </p:nvSpPr>
            <p:spPr bwMode="auto">
              <a:xfrm>
                <a:off x="3149" y="2844"/>
                <a:ext cx="24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000">
                    <a:latin typeface="Arial" pitchFamily="34" charset="0"/>
                  </a:rPr>
                  <a:t>25</a:t>
                </a:r>
              </a:p>
            </p:txBody>
          </p:sp>
          <p:sp>
            <p:nvSpPr>
              <p:cNvPr id="48" name="Text Box 8"/>
              <p:cNvSpPr txBox="1">
                <a:spLocks noChangeArrowheads="1"/>
              </p:cNvSpPr>
              <p:nvPr/>
            </p:nvSpPr>
            <p:spPr bwMode="auto">
              <a:xfrm>
                <a:off x="3149" y="2724"/>
                <a:ext cx="24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000">
                    <a:latin typeface="Arial" pitchFamily="34" charset="0"/>
                  </a:rPr>
                  <a:t>37</a:t>
                </a:r>
              </a:p>
            </p:txBody>
          </p:sp>
          <p:sp>
            <p:nvSpPr>
              <p:cNvPr id="49" name="Text Box 9"/>
              <p:cNvSpPr txBox="1">
                <a:spLocks noChangeArrowheads="1"/>
              </p:cNvSpPr>
              <p:nvPr/>
            </p:nvSpPr>
            <p:spPr bwMode="auto">
              <a:xfrm>
                <a:off x="3149" y="2602"/>
                <a:ext cx="24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000">
                    <a:latin typeface="Arial" pitchFamily="34" charset="0"/>
                  </a:rPr>
                  <a:t>50</a:t>
                </a:r>
              </a:p>
            </p:txBody>
          </p:sp>
          <p:sp>
            <p:nvSpPr>
              <p:cNvPr id="50" name="Text Box 10"/>
              <p:cNvSpPr txBox="1">
                <a:spLocks noChangeArrowheads="1"/>
              </p:cNvSpPr>
              <p:nvPr/>
            </p:nvSpPr>
            <p:spPr bwMode="auto">
              <a:xfrm>
                <a:off x="3149" y="2481"/>
                <a:ext cx="24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000">
                    <a:latin typeface="Arial" pitchFamily="34" charset="0"/>
                  </a:rPr>
                  <a:t>75</a:t>
                </a:r>
              </a:p>
            </p:txBody>
          </p:sp>
          <p:sp>
            <p:nvSpPr>
              <p:cNvPr id="51" name="Text Box 11"/>
              <p:cNvSpPr txBox="1">
                <a:spLocks noChangeArrowheads="1"/>
              </p:cNvSpPr>
              <p:nvPr/>
            </p:nvSpPr>
            <p:spPr bwMode="auto">
              <a:xfrm>
                <a:off x="3100" y="2361"/>
                <a:ext cx="29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000">
                    <a:latin typeface="Arial" pitchFamily="34" charset="0"/>
                  </a:rPr>
                  <a:t>100</a:t>
                </a:r>
              </a:p>
            </p:txBody>
          </p:sp>
          <p:sp>
            <p:nvSpPr>
              <p:cNvPr id="52" name="Text Box 12"/>
              <p:cNvSpPr txBox="1">
                <a:spLocks noChangeArrowheads="1"/>
              </p:cNvSpPr>
              <p:nvPr/>
            </p:nvSpPr>
            <p:spPr bwMode="auto">
              <a:xfrm>
                <a:off x="3100" y="2239"/>
                <a:ext cx="29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000">
                    <a:latin typeface="Arial" pitchFamily="34" charset="0"/>
                  </a:rPr>
                  <a:t>150</a:t>
                </a:r>
              </a:p>
            </p:txBody>
          </p:sp>
          <p:sp>
            <p:nvSpPr>
              <p:cNvPr id="53" name="Text Box 13"/>
              <p:cNvSpPr txBox="1">
                <a:spLocks noChangeArrowheads="1"/>
              </p:cNvSpPr>
              <p:nvPr/>
            </p:nvSpPr>
            <p:spPr bwMode="auto">
              <a:xfrm>
                <a:off x="3100" y="2117"/>
                <a:ext cx="29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000">
                    <a:latin typeface="Arial" pitchFamily="34" charset="0"/>
                  </a:rPr>
                  <a:t>250</a:t>
                </a:r>
              </a:p>
            </p:txBody>
          </p:sp>
          <p:sp>
            <p:nvSpPr>
              <p:cNvPr id="54" name="Text Box 14"/>
              <p:cNvSpPr txBox="1">
                <a:spLocks noChangeArrowheads="1"/>
              </p:cNvSpPr>
              <p:nvPr/>
            </p:nvSpPr>
            <p:spPr bwMode="auto">
              <a:xfrm rot="18574530">
                <a:off x="3426" y="1305"/>
                <a:ext cx="540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sz="1000" b="1">
                    <a:latin typeface="Arial" pitchFamily="34" charset="0"/>
                  </a:rPr>
                  <a:t>Prestained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sz="1000" b="1">
                    <a:latin typeface="Arial" pitchFamily="34" charset="0"/>
                  </a:rPr>
                  <a:t>Standards</a:t>
                </a:r>
              </a:p>
            </p:txBody>
          </p:sp>
          <p:sp>
            <p:nvSpPr>
              <p:cNvPr id="55" name="Text Box 15"/>
              <p:cNvSpPr txBox="1">
                <a:spLocks noChangeArrowheads="1"/>
              </p:cNvSpPr>
              <p:nvPr/>
            </p:nvSpPr>
            <p:spPr bwMode="auto">
              <a:xfrm rot="-24619717">
                <a:off x="3702" y="1456"/>
                <a:ext cx="3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sz="1000" b="1">
                    <a:latin typeface="Arial" pitchFamily="34" charset="0"/>
                  </a:rPr>
                  <a:t>Shark</a:t>
                </a:r>
              </a:p>
            </p:txBody>
          </p:sp>
          <p:sp>
            <p:nvSpPr>
              <p:cNvPr id="56" name="Text Box 16"/>
              <p:cNvSpPr txBox="1">
                <a:spLocks noChangeArrowheads="1"/>
              </p:cNvSpPr>
              <p:nvPr/>
            </p:nvSpPr>
            <p:spPr bwMode="auto">
              <a:xfrm rot="-24619717">
                <a:off x="3880" y="1428"/>
                <a:ext cx="412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sz="1000" b="1">
                    <a:latin typeface="Arial" pitchFamily="34" charset="0"/>
                  </a:rPr>
                  <a:t>Salmon</a:t>
                </a:r>
              </a:p>
            </p:txBody>
          </p:sp>
          <p:sp>
            <p:nvSpPr>
              <p:cNvPr id="57" name="Text Box 17"/>
              <p:cNvSpPr txBox="1">
                <a:spLocks noChangeArrowheads="1"/>
              </p:cNvSpPr>
              <p:nvPr/>
            </p:nvSpPr>
            <p:spPr bwMode="auto">
              <a:xfrm rot="-24619717">
                <a:off x="4134" y="1468"/>
                <a:ext cx="30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sz="1000" b="1">
                    <a:latin typeface="Arial" pitchFamily="34" charset="0"/>
                  </a:rPr>
                  <a:t>Trout</a:t>
                </a:r>
              </a:p>
            </p:txBody>
          </p:sp>
          <p:sp>
            <p:nvSpPr>
              <p:cNvPr id="58" name="Text Box 18"/>
              <p:cNvSpPr txBox="1">
                <a:spLocks noChangeArrowheads="1"/>
              </p:cNvSpPr>
              <p:nvPr/>
            </p:nvSpPr>
            <p:spPr bwMode="auto">
              <a:xfrm rot="-24619717">
                <a:off x="4302" y="1437"/>
                <a:ext cx="38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sz="1000" b="1">
                    <a:latin typeface="Arial" pitchFamily="34" charset="0"/>
                  </a:rPr>
                  <a:t>Catfish</a:t>
                </a:r>
              </a:p>
            </p:txBody>
          </p:sp>
          <p:sp>
            <p:nvSpPr>
              <p:cNvPr id="59" name="Text Box 19"/>
              <p:cNvSpPr txBox="1">
                <a:spLocks noChangeArrowheads="1"/>
              </p:cNvSpPr>
              <p:nvPr/>
            </p:nvSpPr>
            <p:spPr bwMode="auto">
              <a:xfrm rot="-24619717">
                <a:off x="4488" y="1410"/>
                <a:ext cx="46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sz="1000" b="1">
                    <a:latin typeface="Arial" pitchFamily="34" charset="0"/>
                  </a:rPr>
                  <a:t>Sturgeon</a:t>
                </a:r>
              </a:p>
            </p:txBody>
          </p:sp>
          <p:sp>
            <p:nvSpPr>
              <p:cNvPr id="60" name="Text Box 20"/>
              <p:cNvSpPr txBox="1">
                <a:spLocks noChangeArrowheads="1"/>
              </p:cNvSpPr>
              <p:nvPr/>
            </p:nvSpPr>
            <p:spPr bwMode="auto">
              <a:xfrm rot="18556241">
                <a:off x="4633" y="1320"/>
                <a:ext cx="700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sz="1000" b="1">
                    <a:latin typeface="Arial" pitchFamily="34" charset="0"/>
                  </a:rPr>
                  <a:t>Actin &amp; Myosin</a:t>
                </a:r>
              </a:p>
            </p:txBody>
          </p:sp>
          <p:sp>
            <p:nvSpPr>
              <p:cNvPr id="61" name="Text Box 21"/>
              <p:cNvSpPr txBox="1">
                <a:spLocks noChangeArrowheads="1"/>
              </p:cNvSpPr>
              <p:nvPr/>
            </p:nvSpPr>
            <p:spPr bwMode="auto">
              <a:xfrm>
                <a:off x="4998" y="2185"/>
                <a:ext cx="76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000">
                    <a:latin typeface="Arial" pitchFamily="34" charset="0"/>
                  </a:rPr>
                  <a:t>Myosin Heavy Chain</a:t>
                </a:r>
              </a:p>
            </p:txBody>
          </p:sp>
          <p:sp>
            <p:nvSpPr>
              <p:cNvPr id="62" name="Text Box 22"/>
              <p:cNvSpPr txBox="1">
                <a:spLocks noChangeArrowheads="1"/>
              </p:cNvSpPr>
              <p:nvPr/>
            </p:nvSpPr>
            <p:spPr bwMode="auto">
              <a:xfrm>
                <a:off x="4991" y="2607"/>
                <a:ext cx="609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000">
                    <a:latin typeface="Arial" pitchFamily="34" charset="0"/>
                  </a:rPr>
                  <a:t>Actin</a:t>
                </a:r>
              </a:p>
            </p:txBody>
          </p:sp>
          <p:sp>
            <p:nvSpPr>
              <p:cNvPr id="63" name="Text Box 23"/>
              <p:cNvSpPr txBox="1">
                <a:spLocks noChangeArrowheads="1"/>
              </p:cNvSpPr>
              <p:nvPr/>
            </p:nvSpPr>
            <p:spPr bwMode="auto">
              <a:xfrm>
                <a:off x="4991" y="2695"/>
                <a:ext cx="609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000">
                    <a:latin typeface="Arial" pitchFamily="34" charset="0"/>
                  </a:rPr>
                  <a:t>Tropomyosin</a:t>
                </a:r>
              </a:p>
            </p:txBody>
          </p:sp>
          <p:sp>
            <p:nvSpPr>
              <p:cNvPr id="64" name="Text Box 24"/>
              <p:cNvSpPr txBox="1">
                <a:spLocks noChangeArrowheads="1"/>
              </p:cNvSpPr>
              <p:nvPr/>
            </p:nvSpPr>
            <p:spPr bwMode="auto">
              <a:xfrm>
                <a:off x="4991" y="2865"/>
                <a:ext cx="72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000">
                    <a:latin typeface="Arial" pitchFamily="34" charset="0"/>
                  </a:rPr>
                  <a:t>Myosin Light Chains</a:t>
                </a:r>
              </a:p>
            </p:txBody>
          </p:sp>
          <p:sp>
            <p:nvSpPr>
              <p:cNvPr id="65" name="AutoShape 25"/>
              <p:cNvSpPr>
                <a:spLocks/>
              </p:cNvSpPr>
              <p:nvPr/>
            </p:nvSpPr>
            <p:spPr bwMode="auto">
              <a:xfrm>
                <a:off x="4889" y="2820"/>
                <a:ext cx="58" cy="403"/>
              </a:xfrm>
              <a:prstGeom prst="rightBrace">
                <a:avLst>
                  <a:gd name="adj1" fmla="val 57902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Line 26"/>
              <p:cNvSpPr>
                <a:spLocks noChangeShapeType="1"/>
              </p:cNvSpPr>
              <p:nvPr/>
            </p:nvSpPr>
            <p:spPr bwMode="auto">
              <a:xfrm flipH="1" flipV="1">
                <a:off x="3312" y="2223"/>
                <a:ext cx="131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27"/>
              <p:cNvSpPr>
                <a:spLocks noChangeShapeType="1"/>
              </p:cNvSpPr>
              <p:nvPr/>
            </p:nvSpPr>
            <p:spPr bwMode="auto">
              <a:xfrm flipH="1" flipV="1">
                <a:off x="3312" y="2342"/>
                <a:ext cx="129" cy="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28"/>
              <p:cNvSpPr>
                <a:spLocks noChangeShapeType="1"/>
              </p:cNvSpPr>
              <p:nvPr/>
            </p:nvSpPr>
            <p:spPr bwMode="auto">
              <a:xfrm flipH="1" flipV="1">
                <a:off x="3312" y="2453"/>
                <a:ext cx="138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29"/>
              <p:cNvSpPr>
                <a:spLocks noChangeShapeType="1"/>
              </p:cNvSpPr>
              <p:nvPr/>
            </p:nvSpPr>
            <p:spPr bwMode="auto">
              <a:xfrm flipH="1">
                <a:off x="3309" y="2544"/>
                <a:ext cx="136" cy="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30"/>
              <p:cNvSpPr>
                <a:spLocks noChangeShapeType="1"/>
              </p:cNvSpPr>
              <p:nvPr/>
            </p:nvSpPr>
            <p:spPr bwMode="auto">
              <a:xfrm flipH="1">
                <a:off x="3312" y="2690"/>
                <a:ext cx="1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31"/>
              <p:cNvSpPr>
                <a:spLocks noChangeShapeType="1"/>
              </p:cNvSpPr>
              <p:nvPr/>
            </p:nvSpPr>
            <p:spPr bwMode="auto">
              <a:xfrm flipH="1">
                <a:off x="3312" y="2771"/>
                <a:ext cx="13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32"/>
              <p:cNvSpPr>
                <a:spLocks noChangeShapeType="1"/>
              </p:cNvSpPr>
              <p:nvPr/>
            </p:nvSpPr>
            <p:spPr bwMode="auto">
              <a:xfrm flipH="1">
                <a:off x="3309" y="2879"/>
                <a:ext cx="136" cy="6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33"/>
              <p:cNvSpPr>
                <a:spLocks noChangeShapeType="1"/>
              </p:cNvSpPr>
              <p:nvPr/>
            </p:nvSpPr>
            <p:spPr bwMode="auto">
              <a:xfrm flipH="1" flipV="1">
                <a:off x="3309" y="3054"/>
                <a:ext cx="140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34"/>
              <p:cNvSpPr>
                <a:spLocks noChangeShapeType="1"/>
              </p:cNvSpPr>
              <p:nvPr/>
            </p:nvSpPr>
            <p:spPr bwMode="auto">
              <a:xfrm flipH="1" flipV="1">
                <a:off x="4901" y="2258"/>
                <a:ext cx="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35"/>
              <p:cNvSpPr>
                <a:spLocks noChangeShapeType="1"/>
              </p:cNvSpPr>
              <p:nvPr/>
            </p:nvSpPr>
            <p:spPr bwMode="auto">
              <a:xfrm flipH="1" flipV="1">
                <a:off x="4897" y="2685"/>
                <a:ext cx="1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36"/>
              <p:cNvSpPr>
                <a:spLocks noChangeShapeType="1"/>
              </p:cNvSpPr>
              <p:nvPr/>
            </p:nvSpPr>
            <p:spPr bwMode="auto">
              <a:xfrm flipH="1" flipV="1">
                <a:off x="4897" y="2769"/>
                <a:ext cx="1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" name="Text Box 40"/>
            <p:cNvSpPr txBox="1">
              <a:spLocks noChangeArrowheads="1"/>
            </p:cNvSpPr>
            <p:nvPr/>
          </p:nvSpPr>
          <p:spPr bwMode="auto">
            <a:xfrm>
              <a:off x="5905500" y="5791200"/>
              <a:ext cx="17684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Arial" pitchFamily="34" charset="0"/>
                </a:rPr>
                <a:t>Agarose </a:t>
              </a:r>
            </a:p>
          </p:txBody>
        </p:sp>
        <p:grpSp>
          <p:nvGrpSpPr>
            <p:cNvPr id="8" name="Group 87"/>
            <p:cNvGrpSpPr>
              <a:grpSpLocks/>
            </p:cNvGrpSpPr>
            <p:nvPr/>
          </p:nvGrpSpPr>
          <p:grpSpPr bwMode="auto">
            <a:xfrm>
              <a:off x="433388" y="1724025"/>
              <a:ext cx="4579937" cy="3833813"/>
              <a:chOff x="183" y="1086"/>
              <a:chExt cx="2885" cy="2415"/>
            </a:xfrm>
          </p:grpSpPr>
          <p:pic>
            <p:nvPicPr>
              <p:cNvPr id="9" name="Picture 42" descr="bw fish gel edit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701"/>
              <a:stretch>
                <a:fillRect/>
              </a:stretch>
            </p:blipFill>
            <p:spPr bwMode="auto">
              <a:xfrm>
                <a:off x="450" y="1691"/>
                <a:ext cx="1790" cy="18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 Box 43"/>
              <p:cNvSpPr txBox="1">
                <a:spLocks noChangeArrowheads="1"/>
              </p:cNvSpPr>
              <p:nvPr/>
            </p:nvSpPr>
            <p:spPr bwMode="auto">
              <a:xfrm rot="18574530">
                <a:off x="443" y="1347"/>
                <a:ext cx="564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sz="1000" b="1">
                    <a:latin typeface="Arial" pitchFamily="34" charset="0"/>
                  </a:rPr>
                  <a:t>Prestained 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sz="1000" b="1">
                    <a:latin typeface="Arial" pitchFamily="34" charset="0"/>
                  </a:rPr>
                  <a:t>Standards</a:t>
                </a:r>
              </a:p>
            </p:txBody>
          </p:sp>
          <p:sp>
            <p:nvSpPr>
              <p:cNvPr id="11" name="Text Box 44"/>
              <p:cNvSpPr txBox="1">
                <a:spLocks noChangeArrowheads="1"/>
              </p:cNvSpPr>
              <p:nvPr/>
            </p:nvSpPr>
            <p:spPr bwMode="auto">
              <a:xfrm rot="-24619717">
                <a:off x="734" y="1499"/>
                <a:ext cx="3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sz="1000" b="1">
                    <a:latin typeface="Arial" pitchFamily="34" charset="0"/>
                  </a:rPr>
                  <a:t>Shark</a:t>
                </a:r>
              </a:p>
            </p:txBody>
          </p:sp>
          <p:sp>
            <p:nvSpPr>
              <p:cNvPr id="12" name="Text Box 45"/>
              <p:cNvSpPr txBox="1">
                <a:spLocks noChangeArrowheads="1"/>
              </p:cNvSpPr>
              <p:nvPr/>
            </p:nvSpPr>
            <p:spPr bwMode="auto">
              <a:xfrm rot="-24619717">
                <a:off x="970" y="1476"/>
                <a:ext cx="412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sz="1000" b="1">
                    <a:latin typeface="Arial" pitchFamily="34" charset="0"/>
                  </a:rPr>
                  <a:t>Salmon</a:t>
                </a:r>
              </a:p>
            </p:txBody>
          </p:sp>
          <p:sp>
            <p:nvSpPr>
              <p:cNvPr id="13" name="Text Box 46"/>
              <p:cNvSpPr txBox="1">
                <a:spLocks noChangeArrowheads="1"/>
              </p:cNvSpPr>
              <p:nvPr/>
            </p:nvSpPr>
            <p:spPr bwMode="auto">
              <a:xfrm rot="-24619717">
                <a:off x="1212" y="1516"/>
                <a:ext cx="30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sz="1000" b="1">
                    <a:latin typeface="Arial" pitchFamily="34" charset="0"/>
                  </a:rPr>
                  <a:t>Trout</a:t>
                </a:r>
              </a:p>
            </p:txBody>
          </p:sp>
          <p:sp>
            <p:nvSpPr>
              <p:cNvPr id="14" name="Text Box 47"/>
              <p:cNvSpPr txBox="1">
                <a:spLocks noChangeArrowheads="1"/>
              </p:cNvSpPr>
              <p:nvPr/>
            </p:nvSpPr>
            <p:spPr bwMode="auto">
              <a:xfrm rot="-24619717">
                <a:off x="1406" y="1482"/>
                <a:ext cx="38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sz="1000" b="1">
                    <a:latin typeface="Arial" pitchFamily="34" charset="0"/>
                  </a:rPr>
                  <a:t>Catfish</a:t>
                </a:r>
              </a:p>
            </p:txBody>
          </p:sp>
          <p:sp>
            <p:nvSpPr>
              <p:cNvPr id="15" name="Text Box 48"/>
              <p:cNvSpPr txBox="1">
                <a:spLocks noChangeArrowheads="1"/>
              </p:cNvSpPr>
              <p:nvPr/>
            </p:nvSpPr>
            <p:spPr bwMode="auto">
              <a:xfrm rot="-24619717">
                <a:off x="1656" y="1452"/>
                <a:ext cx="46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sz="1000" b="1">
                    <a:latin typeface="Arial" pitchFamily="34" charset="0"/>
                  </a:rPr>
                  <a:t>Sturgeon</a:t>
                </a:r>
              </a:p>
            </p:txBody>
          </p:sp>
          <p:sp>
            <p:nvSpPr>
              <p:cNvPr id="16" name="Text Box 49"/>
              <p:cNvSpPr txBox="1">
                <a:spLocks noChangeArrowheads="1"/>
              </p:cNvSpPr>
              <p:nvPr/>
            </p:nvSpPr>
            <p:spPr bwMode="auto">
              <a:xfrm rot="18556241">
                <a:off x="1942" y="1364"/>
                <a:ext cx="700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sz="1000" b="1">
                    <a:latin typeface="Arial" pitchFamily="34" charset="0"/>
                  </a:rPr>
                  <a:t>Actin &amp; Myosin</a:t>
                </a:r>
              </a:p>
            </p:txBody>
          </p:sp>
          <p:sp>
            <p:nvSpPr>
              <p:cNvPr id="17" name="Text Box 50"/>
              <p:cNvSpPr txBox="1">
                <a:spLocks noChangeArrowheads="1"/>
              </p:cNvSpPr>
              <p:nvPr/>
            </p:nvSpPr>
            <p:spPr bwMode="auto">
              <a:xfrm>
                <a:off x="2265" y="2204"/>
                <a:ext cx="75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000">
                    <a:latin typeface="Arial" pitchFamily="34" charset="0"/>
                  </a:rPr>
                  <a:t>Myosin Heavy Chain</a:t>
                </a:r>
              </a:p>
            </p:txBody>
          </p:sp>
          <p:sp>
            <p:nvSpPr>
              <p:cNvPr id="18" name="Text Box 51"/>
              <p:cNvSpPr txBox="1">
                <a:spLocks noChangeArrowheads="1"/>
              </p:cNvSpPr>
              <p:nvPr/>
            </p:nvSpPr>
            <p:spPr bwMode="auto">
              <a:xfrm>
                <a:off x="2265" y="2454"/>
                <a:ext cx="75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000">
                    <a:latin typeface="Arial" pitchFamily="34" charset="0"/>
                  </a:rPr>
                  <a:t>Actin</a:t>
                </a:r>
              </a:p>
            </p:txBody>
          </p:sp>
          <p:sp>
            <p:nvSpPr>
              <p:cNvPr id="19" name="Text Box 52"/>
              <p:cNvSpPr txBox="1">
                <a:spLocks noChangeArrowheads="1"/>
              </p:cNvSpPr>
              <p:nvPr/>
            </p:nvSpPr>
            <p:spPr bwMode="auto">
              <a:xfrm>
                <a:off x="2265" y="2564"/>
                <a:ext cx="6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000">
                    <a:latin typeface="Arial" pitchFamily="34" charset="0"/>
                  </a:rPr>
                  <a:t>Tropomyosin</a:t>
                </a:r>
              </a:p>
            </p:txBody>
          </p:sp>
          <p:sp>
            <p:nvSpPr>
              <p:cNvPr id="20" name="Line 59"/>
              <p:cNvSpPr>
                <a:spLocks noChangeShapeType="1"/>
              </p:cNvSpPr>
              <p:nvPr/>
            </p:nvSpPr>
            <p:spPr bwMode="auto">
              <a:xfrm flipV="1">
                <a:off x="2201" y="2643"/>
                <a:ext cx="113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60"/>
              <p:cNvSpPr>
                <a:spLocks noChangeShapeType="1"/>
              </p:cNvSpPr>
              <p:nvPr/>
            </p:nvSpPr>
            <p:spPr bwMode="auto">
              <a:xfrm flipV="1">
                <a:off x="2206" y="2533"/>
                <a:ext cx="91" cy="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61"/>
              <p:cNvSpPr>
                <a:spLocks noChangeShapeType="1"/>
              </p:cNvSpPr>
              <p:nvPr/>
            </p:nvSpPr>
            <p:spPr bwMode="auto">
              <a:xfrm flipV="1">
                <a:off x="2159" y="2280"/>
                <a:ext cx="145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Text Box 62"/>
              <p:cNvSpPr txBox="1">
                <a:spLocks noChangeArrowheads="1"/>
              </p:cNvSpPr>
              <p:nvPr/>
            </p:nvSpPr>
            <p:spPr bwMode="auto">
              <a:xfrm>
                <a:off x="228" y="3201"/>
                <a:ext cx="2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000">
                    <a:latin typeface="Arial" pitchFamily="34" charset="0"/>
                  </a:rPr>
                  <a:t>10</a:t>
                </a:r>
              </a:p>
            </p:txBody>
          </p:sp>
          <p:sp>
            <p:nvSpPr>
              <p:cNvPr id="24" name="Text Box 63"/>
              <p:cNvSpPr txBox="1">
                <a:spLocks noChangeArrowheads="1"/>
              </p:cNvSpPr>
              <p:nvPr/>
            </p:nvSpPr>
            <p:spPr bwMode="auto">
              <a:xfrm>
                <a:off x="228" y="2961"/>
                <a:ext cx="2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000">
                    <a:latin typeface="Arial" pitchFamily="34" charset="0"/>
                  </a:rPr>
                  <a:t>15</a:t>
                </a:r>
              </a:p>
            </p:txBody>
          </p:sp>
          <p:sp>
            <p:nvSpPr>
              <p:cNvPr id="25" name="Text Box 64"/>
              <p:cNvSpPr txBox="1">
                <a:spLocks noChangeArrowheads="1"/>
              </p:cNvSpPr>
              <p:nvPr/>
            </p:nvSpPr>
            <p:spPr bwMode="auto">
              <a:xfrm>
                <a:off x="228" y="2762"/>
                <a:ext cx="2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000">
                    <a:latin typeface="Arial" pitchFamily="34" charset="0"/>
                  </a:rPr>
                  <a:t>20</a:t>
                </a:r>
              </a:p>
            </p:txBody>
          </p:sp>
          <p:sp>
            <p:nvSpPr>
              <p:cNvPr id="26" name="Text Box 65"/>
              <p:cNvSpPr txBox="1">
                <a:spLocks noChangeArrowheads="1"/>
              </p:cNvSpPr>
              <p:nvPr/>
            </p:nvSpPr>
            <p:spPr bwMode="auto">
              <a:xfrm>
                <a:off x="228" y="2628"/>
                <a:ext cx="2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000">
                    <a:latin typeface="Arial" pitchFamily="34" charset="0"/>
                  </a:rPr>
                  <a:t>25</a:t>
                </a:r>
              </a:p>
            </p:txBody>
          </p:sp>
          <p:sp>
            <p:nvSpPr>
              <p:cNvPr id="27" name="Text Box 66"/>
              <p:cNvSpPr txBox="1">
                <a:spLocks noChangeArrowheads="1"/>
              </p:cNvSpPr>
              <p:nvPr/>
            </p:nvSpPr>
            <p:spPr bwMode="auto">
              <a:xfrm>
                <a:off x="228" y="2448"/>
                <a:ext cx="2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000">
                    <a:latin typeface="Arial" pitchFamily="34" charset="0"/>
                  </a:rPr>
                  <a:t>37</a:t>
                </a:r>
              </a:p>
            </p:txBody>
          </p:sp>
          <p:sp>
            <p:nvSpPr>
              <p:cNvPr id="28" name="Text Box 67"/>
              <p:cNvSpPr txBox="1">
                <a:spLocks noChangeArrowheads="1"/>
              </p:cNvSpPr>
              <p:nvPr/>
            </p:nvSpPr>
            <p:spPr bwMode="auto">
              <a:xfrm>
                <a:off x="228" y="2345"/>
                <a:ext cx="2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000">
                    <a:latin typeface="Arial" pitchFamily="34" charset="0"/>
                  </a:rPr>
                  <a:t>50</a:t>
                </a:r>
              </a:p>
            </p:txBody>
          </p:sp>
          <p:sp>
            <p:nvSpPr>
              <p:cNvPr id="29" name="Text Box 68"/>
              <p:cNvSpPr txBox="1">
                <a:spLocks noChangeArrowheads="1"/>
              </p:cNvSpPr>
              <p:nvPr/>
            </p:nvSpPr>
            <p:spPr bwMode="auto">
              <a:xfrm>
                <a:off x="228" y="2249"/>
                <a:ext cx="2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000">
                    <a:latin typeface="Arial" pitchFamily="34" charset="0"/>
                  </a:rPr>
                  <a:t>75</a:t>
                </a:r>
              </a:p>
            </p:txBody>
          </p:sp>
          <p:sp>
            <p:nvSpPr>
              <p:cNvPr id="30" name="Text Box 69"/>
              <p:cNvSpPr txBox="1">
                <a:spLocks noChangeArrowheads="1"/>
              </p:cNvSpPr>
              <p:nvPr/>
            </p:nvSpPr>
            <p:spPr bwMode="auto">
              <a:xfrm>
                <a:off x="183" y="2153"/>
                <a:ext cx="27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000">
                    <a:latin typeface="Arial" pitchFamily="34" charset="0"/>
                  </a:rPr>
                  <a:t>100</a:t>
                </a:r>
              </a:p>
            </p:txBody>
          </p:sp>
          <p:sp>
            <p:nvSpPr>
              <p:cNvPr id="31" name="Text Box 70"/>
              <p:cNvSpPr txBox="1">
                <a:spLocks noChangeArrowheads="1"/>
              </p:cNvSpPr>
              <p:nvPr/>
            </p:nvSpPr>
            <p:spPr bwMode="auto">
              <a:xfrm>
                <a:off x="183" y="2059"/>
                <a:ext cx="27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000">
                    <a:latin typeface="Arial" pitchFamily="34" charset="0"/>
                  </a:rPr>
                  <a:t>150</a:t>
                </a:r>
              </a:p>
            </p:txBody>
          </p:sp>
          <p:sp>
            <p:nvSpPr>
              <p:cNvPr id="32" name="Text Box 71"/>
              <p:cNvSpPr txBox="1">
                <a:spLocks noChangeArrowheads="1"/>
              </p:cNvSpPr>
              <p:nvPr/>
            </p:nvSpPr>
            <p:spPr bwMode="auto">
              <a:xfrm>
                <a:off x="183" y="1964"/>
                <a:ext cx="27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000">
                    <a:latin typeface="Arial" pitchFamily="34" charset="0"/>
                  </a:rPr>
                  <a:t>250</a:t>
                </a:r>
              </a:p>
            </p:txBody>
          </p:sp>
          <p:sp>
            <p:nvSpPr>
              <p:cNvPr id="33" name="Line 72"/>
              <p:cNvSpPr>
                <a:spLocks noChangeShapeType="1"/>
              </p:cNvSpPr>
              <p:nvPr/>
            </p:nvSpPr>
            <p:spPr bwMode="auto">
              <a:xfrm flipH="1" flipV="1">
                <a:off x="389" y="2243"/>
                <a:ext cx="79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73"/>
              <p:cNvSpPr>
                <a:spLocks noChangeShapeType="1"/>
              </p:cNvSpPr>
              <p:nvPr/>
            </p:nvSpPr>
            <p:spPr bwMode="auto">
              <a:xfrm flipH="1" flipV="1">
                <a:off x="389" y="2147"/>
                <a:ext cx="83" cy="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74"/>
              <p:cNvSpPr>
                <a:spLocks noChangeShapeType="1"/>
              </p:cNvSpPr>
              <p:nvPr/>
            </p:nvSpPr>
            <p:spPr bwMode="auto">
              <a:xfrm flipH="1" flipV="1">
                <a:off x="389" y="2054"/>
                <a:ext cx="79" cy="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75"/>
              <p:cNvSpPr>
                <a:spLocks noChangeShapeType="1"/>
              </p:cNvSpPr>
              <p:nvPr/>
            </p:nvSpPr>
            <p:spPr bwMode="auto">
              <a:xfrm flipH="1">
                <a:off x="386" y="2325"/>
                <a:ext cx="88" cy="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76"/>
              <p:cNvSpPr>
                <a:spLocks noChangeShapeType="1"/>
              </p:cNvSpPr>
              <p:nvPr/>
            </p:nvSpPr>
            <p:spPr bwMode="auto">
              <a:xfrm flipH="1" flipV="1">
                <a:off x="383" y="2427"/>
                <a:ext cx="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77"/>
              <p:cNvSpPr>
                <a:spLocks noChangeShapeType="1"/>
              </p:cNvSpPr>
              <p:nvPr/>
            </p:nvSpPr>
            <p:spPr bwMode="auto">
              <a:xfrm flipH="1" flipV="1">
                <a:off x="382" y="2529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78"/>
              <p:cNvSpPr>
                <a:spLocks noChangeShapeType="1"/>
              </p:cNvSpPr>
              <p:nvPr/>
            </p:nvSpPr>
            <p:spPr bwMode="auto">
              <a:xfrm flipH="1" flipV="1">
                <a:off x="389" y="2717"/>
                <a:ext cx="8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79"/>
              <p:cNvSpPr>
                <a:spLocks noChangeShapeType="1"/>
              </p:cNvSpPr>
              <p:nvPr/>
            </p:nvSpPr>
            <p:spPr bwMode="auto">
              <a:xfrm flipH="1" flipV="1">
                <a:off x="387" y="284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80"/>
              <p:cNvSpPr>
                <a:spLocks noChangeShapeType="1"/>
              </p:cNvSpPr>
              <p:nvPr/>
            </p:nvSpPr>
            <p:spPr bwMode="auto">
              <a:xfrm flipH="1" flipV="1">
                <a:off x="386" y="3281"/>
                <a:ext cx="7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81"/>
              <p:cNvSpPr>
                <a:spLocks noChangeShapeType="1"/>
              </p:cNvSpPr>
              <p:nvPr/>
            </p:nvSpPr>
            <p:spPr bwMode="auto">
              <a:xfrm flipH="1" flipV="1">
                <a:off x="389" y="3046"/>
                <a:ext cx="8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Text Box 85"/>
              <p:cNvSpPr txBox="1">
                <a:spLocks noChangeArrowheads="1"/>
              </p:cNvSpPr>
              <p:nvPr/>
            </p:nvSpPr>
            <p:spPr bwMode="auto">
              <a:xfrm>
                <a:off x="2341" y="2858"/>
                <a:ext cx="72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000">
                    <a:latin typeface="Arial" pitchFamily="34" charset="0"/>
                  </a:rPr>
                  <a:t>Myosin Light Chains</a:t>
                </a:r>
              </a:p>
            </p:txBody>
          </p:sp>
          <p:sp>
            <p:nvSpPr>
              <p:cNvPr id="44" name="AutoShape 86"/>
              <p:cNvSpPr>
                <a:spLocks/>
              </p:cNvSpPr>
              <p:nvPr/>
            </p:nvSpPr>
            <p:spPr bwMode="auto">
              <a:xfrm>
                <a:off x="2239" y="2813"/>
                <a:ext cx="58" cy="403"/>
              </a:xfrm>
              <a:prstGeom prst="rightBrace">
                <a:avLst>
                  <a:gd name="adj1" fmla="val 57902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2407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Determine Size of Fish Proteins</a:t>
            </a:r>
            <a:endParaRPr lang="en-US" dirty="0"/>
          </a:p>
        </p:txBody>
      </p:sp>
      <p:pic>
        <p:nvPicPr>
          <p:cNvPr id="54274" name="Picture 2" descr="C:\Users\efong\AppData\Local\Temp\SNAGHTML11089a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21" y="1276350"/>
            <a:ext cx="7704241" cy="479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65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Molecular Mass Estimation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8577653"/>
              </p:ext>
            </p:extLst>
          </p:nvPr>
        </p:nvGraphicFramePr>
        <p:xfrm>
          <a:off x="3876675" y="1280319"/>
          <a:ext cx="4767263" cy="450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8" name="Chart" r:id="rId4" imgW="4852416" imgH="4584192" progId="Excel.Chart.8">
                  <p:embed/>
                </p:oleObj>
              </mc:Choice>
              <mc:Fallback>
                <p:oleObj name="Chart" r:id="rId4" imgW="4852416" imgH="4584192" progId="Excel.Chart.8">
                  <p:embed/>
                  <p:pic>
                    <p:nvPicPr>
                      <p:cNvPr id="0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6675" y="1280319"/>
                        <a:ext cx="4767263" cy="450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895349" y="2370138"/>
            <a:ext cx="2314575" cy="2433637"/>
            <a:chOff x="615950" y="3113088"/>
            <a:chExt cx="2314575" cy="2433637"/>
          </a:xfrm>
        </p:grpSpPr>
        <p:pic>
          <p:nvPicPr>
            <p:cNvPr id="6" name="Picture 147" descr="bw fish gel edit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878" r="87512" b="7727"/>
            <a:stretch>
              <a:fillRect/>
            </a:stretch>
          </p:blipFill>
          <p:spPr bwMode="auto">
            <a:xfrm>
              <a:off x="615950" y="3113088"/>
              <a:ext cx="755650" cy="2395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 Box 168"/>
            <p:cNvSpPr txBox="1">
              <a:spLocks noChangeArrowheads="1"/>
            </p:cNvSpPr>
            <p:nvPr/>
          </p:nvSpPr>
          <p:spPr bwMode="auto">
            <a:xfrm>
              <a:off x="1428750" y="5241925"/>
              <a:ext cx="12477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400" dirty="0">
                  <a:latin typeface="Arial" pitchFamily="34" charset="0"/>
                </a:rPr>
                <a:t>10 (36 mm)</a:t>
              </a:r>
            </a:p>
          </p:txBody>
        </p:sp>
        <p:sp>
          <p:nvSpPr>
            <p:cNvPr id="8" name="Text Box 169"/>
            <p:cNvSpPr txBox="1">
              <a:spLocks noChangeArrowheads="1"/>
            </p:cNvSpPr>
            <p:nvPr/>
          </p:nvSpPr>
          <p:spPr bwMode="auto">
            <a:xfrm>
              <a:off x="1428750" y="4781550"/>
              <a:ext cx="130968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400">
                  <a:latin typeface="Arial" pitchFamily="34" charset="0"/>
                </a:rPr>
                <a:t>15 (27.5 mm)</a:t>
              </a:r>
            </a:p>
          </p:txBody>
        </p:sp>
        <p:sp>
          <p:nvSpPr>
            <p:cNvPr id="9" name="Text Box 170"/>
            <p:cNvSpPr txBox="1">
              <a:spLocks noChangeArrowheads="1"/>
            </p:cNvSpPr>
            <p:nvPr/>
          </p:nvSpPr>
          <p:spPr bwMode="auto">
            <a:xfrm>
              <a:off x="1428750" y="4413250"/>
              <a:ext cx="131921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400">
                  <a:latin typeface="Arial" pitchFamily="34" charset="0"/>
                </a:rPr>
                <a:t>20 (22 mm)</a:t>
              </a:r>
            </a:p>
          </p:txBody>
        </p:sp>
        <p:sp>
          <p:nvSpPr>
            <p:cNvPr id="10" name="Text Box 171"/>
            <p:cNvSpPr txBox="1">
              <a:spLocks noChangeArrowheads="1"/>
            </p:cNvSpPr>
            <p:nvPr/>
          </p:nvSpPr>
          <p:spPr bwMode="auto">
            <a:xfrm>
              <a:off x="1428750" y="4122738"/>
              <a:ext cx="15017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400">
                  <a:latin typeface="Arial" pitchFamily="34" charset="0"/>
                </a:rPr>
                <a:t>25 (17 mm)</a:t>
              </a:r>
            </a:p>
          </p:txBody>
        </p:sp>
        <p:sp>
          <p:nvSpPr>
            <p:cNvPr id="11" name="Text Box 172"/>
            <p:cNvSpPr txBox="1">
              <a:spLocks noChangeArrowheads="1"/>
            </p:cNvSpPr>
            <p:nvPr/>
          </p:nvSpPr>
          <p:spPr bwMode="auto">
            <a:xfrm>
              <a:off x="1428750" y="3736975"/>
              <a:ext cx="133985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400">
                  <a:latin typeface="Arial" pitchFamily="34" charset="0"/>
                </a:rPr>
                <a:t>37 (12 mm)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654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Molecular Mass Analysis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With Semi-log Graph Paper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3866976"/>
              </p:ext>
            </p:extLst>
          </p:nvPr>
        </p:nvGraphicFramePr>
        <p:xfrm>
          <a:off x="2187574" y="1189038"/>
          <a:ext cx="4822825" cy="4868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2" name="Chart" r:id="rId4" imgW="4739592" imgH="4785265" progId="Excel.Chart.8">
                  <p:embed/>
                </p:oleObj>
              </mc:Choice>
              <mc:Fallback>
                <p:oleObj name="Chart" r:id="rId4" imgW="4739592" imgH="4785265" progId="Excel.Chart.8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7574" y="1189038"/>
                        <a:ext cx="4822825" cy="48684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662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Workshop Timeline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Introduction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Sample Preparation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Load and electrophorese protein samples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Compare protein profiles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Construct </a:t>
            </a:r>
            <a:r>
              <a:rPr lang="en-US" dirty="0" err="1" smtClean="0"/>
              <a:t>cladograms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Stain polyacrylamide gels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Laboratory Extensions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46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Gel Data to Construct a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Phylogenetic Tree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or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Cladogram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19" descr="Fig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9" t="12071" r="15775" b="52286"/>
          <a:stretch>
            <a:fillRect/>
          </a:stretch>
        </p:blipFill>
        <p:spPr bwMode="auto">
          <a:xfrm>
            <a:off x="397669" y="1243013"/>
            <a:ext cx="3887889" cy="469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1901984"/>
            <a:ext cx="4295775" cy="2924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785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Each Fish Has a Distinct Set of Proteins</a:t>
            </a:r>
            <a:endParaRPr lang="en-US" dirty="0"/>
          </a:p>
        </p:txBody>
      </p:sp>
      <p:pic>
        <p:nvPicPr>
          <p:cNvPr id="737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654569"/>
            <a:ext cx="8454469" cy="375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756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of Those Proteins Are Shared Between Fish </a:t>
            </a:r>
            <a:endParaRPr lang="en-US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139" y="1140035"/>
            <a:ext cx="5002211" cy="5027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177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Character Matrix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Is Generated and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Cladogram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Constructed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5778" name="Picture 2" descr="C:\Users\efong\AppData\Local\Temp\SNAGHTML115549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9" y="1263651"/>
            <a:ext cx="5586412" cy="476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64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16756" y="5772150"/>
            <a:ext cx="7772400" cy="381001"/>
          </a:xfrm>
        </p:spPr>
        <p:txBody>
          <a:bodyPr/>
          <a:lstStyle/>
          <a:p>
            <a:pPr marL="0" lvl="0" indent="0" eaLnBrk="0" hangingPunct="0">
              <a:spcBef>
                <a:spcPct val="0"/>
              </a:spcBef>
              <a:buClrTx/>
              <a:buNone/>
            </a:pPr>
            <a:r>
              <a:rPr lang="en-US" sz="1000" kern="1200" dirty="0">
                <a:solidFill>
                  <a:srgbClr val="000000"/>
                </a:solidFill>
                <a:latin typeface="Arial" pitchFamily="34" charset="0"/>
              </a:rPr>
              <a:t>Evolutionary tree showing the relationships of eukaryotes.  </a:t>
            </a:r>
            <a:r>
              <a:rPr lang="en-US" sz="1000" kern="1200" dirty="0" smtClean="0">
                <a:solidFill>
                  <a:srgbClr val="000000"/>
                </a:solidFill>
                <a:latin typeface="Arial" pitchFamily="34" charset="0"/>
              </a:rPr>
              <a:t>(</a:t>
            </a:r>
            <a:r>
              <a:rPr lang="en-US" sz="1000" kern="1200" dirty="0">
                <a:solidFill>
                  <a:srgbClr val="000000"/>
                </a:solidFill>
                <a:latin typeface="Arial" pitchFamily="34" charset="0"/>
              </a:rPr>
              <a:t>Figure adapted from the tree of life web page from </a:t>
            </a:r>
            <a:r>
              <a:rPr lang="en-US" sz="1000" kern="1200" dirty="0" smtClean="0">
                <a:solidFill>
                  <a:srgbClr val="000000"/>
                </a:solidFill>
                <a:latin typeface="Arial" pitchFamily="34" charset="0"/>
              </a:rPr>
              <a:t>the </a:t>
            </a:r>
            <a:r>
              <a:rPr lang="en-US" sz="1000" kern="1200" dirty="0">
                <a:solidFill>
                  <a:srgbClr val="000000"/>
                </a:solidFill>
                <a:latin typeface="Arial" pitchFamily="34" charset="0"/>
              </a:rPr>
              <a:t>University of Arizona (www.tolweb.org).)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Phylogenetic Tree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6802" name="Picture 2" descr="C:\Users\efong\AppData\Local\Temp\SNAGHTML11675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1214255"/>
            <a:ext cx="4681537" cy="446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86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Pairs of Fish May Have More in Common Than to the Others</a:t>
            </a:r>
            <a:endParaRPr lang="en-US" dirty="0"/>
          </a:p>
        </p:txBody>
      </p:sp>
      <p:pic>
        <p:nvPicPr>
          <p:cNvPr id="77826" name="Picture 2" descr="C:\Users\efong\AppData\Local\Temp\SNAGHTML11876a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1191802"/>
            <a:ext cx="5481637" cy="470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65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/>
              <a:t>Questions to consider:</a:t>
            </a:r>
          </a:p>
          <a:p>
            <a:pPr lvl="1"/>
            <a:r>
              <a:rPr lang="en-US" dirty="0" smtClean="0"/>
              <a:t>How important is each step in the lab protocol?</a:t>
            </a:r>
          </a:p>
          <a:p>
            <a:pPr lvl="1"/>
            <a:r>
              <a:rPr lang="en-US" dirty="0" smtClean="0"/>
              <a:t>What part of the protocol can I manipulate to see a change in the results?</a:t>
            </a:r>
          </a:p>
          <a:p>
            <a:pPr lvl="1"/>
            <a:r>
              <a:rPr lang="en-US" dirty="0" smtClean="0"/>
              <a:t>Possible variables / questions: </a:t>
            </a:r>
          </a:p>
          <a:p>
            <a:pPr lvl="2"/>
            <a:r>
              <a:rPr lang="en-US" dirty="0" smtClean="0"/>
              <a:t>What happens if you don’t heat samples?</a:t>
            </a:r>
          </a:p>
          <a:p>
            <a:pPr lvl="2"/>
            <a:r>
              <a:rPr lang="en-US" dirty="0" smtClean="0"/>
              <a:t>Can you extract more protein from samples?</a:t>
            </a:r>
          </a:p>
          <a:p>
            <a:pPr lvl="2"/>
            <a:r>
              <a:rPr lang="en-US" dirty="0" smtClean="0"/>
              <a:t>Change buffer / </a:t>
            </a:r>
            <a:r>
              <a:rPr lang="en-US" dirty="0" err="1" smtClean="0"/>
              <a:t>agarose</a:t>
            </a:r>
            <a:r>
              <a:rPr lang="en-US" dirty="0" smtClean="0"/>
              <a:t> / TGX gel concentration</a:t>
            </a:r>
          </a:p>
          <a:p>
            <a:pPr lvl="1"/>
            <a:r>
              <a:rPr lang="en-US" dirty="0" smtClean="0"/>
              <a:t>How do I insure the changes I make is what actually affects the outcome (importance of controls). </a:t>
            </a:r>
          </a:p>
          <a:p>
            <a:pPr lvl="1"/>
            <a:r>
              <a:rPr lang="en-US" dirty="0" smtClean="0"/>
              <a:t>Write the protocol.  After approval – do it!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Student Inquiry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67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I use other organisms (plants, insects)?</a:t>
            </a:r>
          </a:p>
          <a:p>
            <a:r>
              <a:rPr lang="en-US" dirty="0" smtClean="0"/>
              <a:t>Can I construct a </a:t>
            </a:r>
            <a:r>
              <a:rPr lang="en-US" dirty="0" err="1" smtClean="0"/>
              <a:t>cladogram</a:t>
            </a:r>
            <a:r>
              <a:rPr lang="en-US" dirty="0" smtClean="0"/>
              <a:t> based on my data from other organisms?</a:t>
            </a:r>
          </a:p>
          <a:p>
            <a:r>
              <a:rPr lang="en-US" dirty="0" smtClean="0"/>
              <a:t>Can I compare amino acid sequences from other proteins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Student Inquiry - More Advanced Questions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70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materials and equipment do I have on hand, and what will I need to order?</a:t>
            </a:r>
          </a:p>
          <a:p>
            <a:pPr lvl="1"/>
            <a:r>
              <a:rPr lang="en-US" dirty="0" smtClean="0"/>
              <a:t>Extra gels, different organisms? </a:t>
            </a:r>
          </a:p>
          <a:p>
            <a:pPr lvl="1"/>
            <a:r>
              <a:rPr lang="en-US" dirty="0" smtClean="0"/>
              <a:t>Other supplies depending on student questions</a:t>
            </a:r>
          </a:p>
          <a:p>
            <a:pPr lvl="1"/>
            <a:r>
              <a:rPr lang="en-US" dirty="0" smtClean="0"/>
              <a:t>Consider buying extras in bulk or as refills – many have 1 year + shelf life. </a:t>
            </a:r>
          </a:p>
          <a:p>
            <a:r>
              <a:rPr lang="en-US" dirty="0" smtClean="0"/>
              <a:t>What additional prep work will I need? </a:t>
            </a:r>
          </a:p>
          <a:p>
            <a:pPr lvl="1"/>
            <a:r>
              <a:rPr lang="en-US" dirty="0" smtClean="0"/>
              <a:t>Order supplies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Student Inquiry - Teacher Considerations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26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much time do I want to allow?</a:t>
            </a:r>
          </a:p>
          <a:p>
            <a:pPr lvl="1"/>
            <a:r>
              <a:rPr lang="en-US" dirty="0" smtClean="0"/>
              <a:t>Limited time? Have students read lab and come up with inquiry questions and protocol before they start. Collaborative approach. </a:t>
            </a:r>
          </a:p>
          <a:p>
            <a:pPr lvl="1"/>
            <a:r>
              <a:rPr lang="en-US" dirty="0" smtClean="0"/>
              <a:t>Will you need multiple lab periods? </a:t>
            </a:r>
          </a:p>
          <a:p>
            <a:pPr lvl="1"/>
            <a:r>
              <a:rPr lang="en-US" dirty="0" smtClean="0"/>
              <a:t>Will everyone need the same amount of time?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Student Inquiry - Teacher Considerations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85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Traditional Systematics and Taxonomy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</a:p>
          <a:p>
            <a:pPr lvl="1"/>
            <a:r>
              <a:rPr lang="en-US" dirty="0" smtClean="0"/>
              <a:t>Kingdom</a:t>
            </a:r>
          </a:p>
          <a:p>
            <a:pPr lvl="1"/>
            <a:r>
              <a:rPr lang="en-US" dirty="0" smtClean="0"/>
              <a:t>Phylum</a:t>
            </a:r>
          </a:p>
          <a:p>
            <a:pPr lvl="1"/>
            <a:r>
              <a:rPr lang="en-US" dirty="0" smtClean="0"/>
              <a:t>Class</a:t>
            </a:r>
          </a:p>
          <a:p>
            <a:pPr lvl="1"/>
            <a:r>
              <a:rPr lang="en-US" dirty="0" smtClean="0"/>
              <a:t>Order</a:t>
            </a:r>
          </a:p>
          <a:p>
            <a:pPr lvl="1"/>
            <a:r>
              <a:rPr lang="en-US" dirty="0" smtClean="0"/>
              <a:t>Family</a:t>
            </a:r>
          </a:p>
          <a:p>
            <a:pPr lvl="1"/>
            <a:r>
              <a:rPr lang="en-US" dirty="0" smtClean="0"/>
              <a:t>Genus</a:t>
            </a:r>
          </a:p>
          <a:p>
            <a:pPr lvl="1"/>
            <a:r>
              <a:rPr lang="en-US" dirty="0" smtClean="0"/>
              <a:t>Species</a:t>
            </a:r>
          </a:p>
          <a:p>
            <a:r>
              <a:rPr lang="en-US" dirty="0" smtClean="0"/>
              <a:t>Traditional classification based upon traits:</a:t>
            </a:r>
          </a:p>
          <a:p>
            <a:pPr lvl="1"/>
            <a:r>
              <a:rPr lang="en-US" dirty="0" smtClean="0"/>
              <a:t>Morphological</a:t>
            </a:r>
          </a:p>
          <a:p>
            <a:pPr lvl="1"/>
            <a:r>
              <a:rPr lang="en-US" dirty="0" smtClean="0"/>
              <a:t>Behavioral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90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Independent study</a:t>
            </a:r>
          </a:p>
          <a:p>
            <a:r>
              <a:rPr lang="en-US" dirty="0" smtClean="0"/>
              <a:t>Western blot analysis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Extensions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38" y="2952750"/>
            <a:ext cx="486727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976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Mini-PROTEAN</a:t>
            </a:r>
            <a:r>
              <a:rPr lang="en-US" baseline="30000" dirty="0" smtClean="0"/>
              <a:t>®</a:t>
            </a:r>
            <a:r>
              <a:rPr lang="en-US" dirty="0" smtClean="0"/>
              <a:t> Tetra gel chamber </a:t>
            </a:r>
            <a:endParaRPr lang="en-US" dirty="0"/>
          </a:p>
        </p:txBody>
      </p:sp>
      <p:pic>
        <p:nvPicPr>
          <p:cNvPr id="78850" name="Picture 2" descr="C:\Users\efong\AppData\Local\Temp\SNAGHTML12132b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1414114"/>
            <a:ext cx="29908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763" y="1347787"/>
            <a:ext cx="2433637" cy="2037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3348037"/>
            <a:ext cx="2911066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74"/>
          <p:cNvSpPr txBox="1">
            <a:spLocks noChangeArrowheads="1"/>
          </p:cNvSpPr>
          <p:nvPr/>
        </p:nvSpPr>
        <p:spPr bwMode="auto">
          <a:xfrm>
            <a:off x="1581150" y="3319114"/>
            <a:ext cx="12938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79500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28600" indent="-228600">
              <a:buFontTx/>
              <a:buNone/>
            </a:pPr>
            <a:r>
              <a:rPr lang="en-US" smtClean="0">
                <a:solidFill>
                  <a:srgbClr val="FF8000"/>
                </a:solidFill>
              </a:rPr>
              <a:t>Step 1</a:t>
            </a:r>
            <a:endParaRPr lang="en-US" dirty="0"/>
          </a:p>
        </p:txBody>
      </p:sp>
      <p:sp>
        <p:nvSpPr>
          <p:cNvPr id="8" name="Rectangle 74"/>
          <p:cNvSpPr txBox="1">
            <a:spLocks noChangeArrowheads="1"/>
          </p:cNvSpPr>
          <p:nvPr/>
        </p:nvSpPr>
        <p:spPr bwMode="auto">
          <a:xfrm>
            <a:off x="5908674" y="3385442"/>
            <a:ext cx="12938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79500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28600" indent="-228600">
              <a:buFontTx/>
              <a:buNone/>
            </a:pPr>
            <a:r>
              <a:rPr lang="en-US" dirty="0" smtClean="0">
                <a:solidFill>
                  <a:srgbClr val="FF8000"/>
                </a:solidFill>
              </a:rPr>
              <a:t>Step 2</a:t>
            </a:r>
            <a:endParaRPr lang="en-US" dirty="0"/>
          </a:p>
        </p:txBody>
      </p:sp>
      <p:sp>
        <p:nvSpPr>
          <p:cNvPr id="9" name="Rectangle 74"/>
          <p:cNvSpPr txBox="1">
            <a:spLocks noChangeArrowheads="1"/>
          </p:cNvSpPr>
          <p:nvPr/>
        </p:nvSpPr>
        <p:spPr bwMode="auto">
          <a:xfrm>
            <a:off x="3657600" y="5686425"/>
            <a:ext cx="12938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79500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28600" indent="-228600">
              <a:buFontTx/>
              <a:buNone/>
            </a:pPr>
            <a:r>
              <a:rPr lang="en-US" dirty="0" smtClean="0">
                <a:solidFill>
                  <a:srgbClr val="FF8000"/>
                </a:solidFill>
              </a:rPr>
              <a:t>Step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59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Biochemical Similarities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Traits are the result of:</a:t>
            </a:r>
          </a:p>
          <a:p>
            <a:pPr lvl="1"/>
            <a:r>
              <a:rPr lang="en-US" dirty="0" smtClean="0"/>
              <a:t>Structure</a:t>
            </a:r>
          </a:p>
          <a:p>
            <a:pPr lvl="1"/>
            <a:r>
              <a:rPr lang="en-US" dirty="0" smtClean="0"/>
              <a:t>Function</a:t>
            </a:r>
          </a:p>
          <a:p>
            <a:r>
              <a:rPr lang="en-US" dirty="0" smtClean="0"/>
              <a:t>Proteins determine structure and function</a:t>
            </a:r>
          </a:p>
          <a:p>
            <a:r>
              <a:rPr lang="en-US" dirty="0" smtClean="0"/>
              <a:t>DNA codes for proteins that confer traits</a:t>
            </a:r>
          </a:p>
          <a:p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3898900"/>
            <a:ext cx="4572000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18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Biochemical Differences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Changes in DNA lead to proteins with:</a:t>
            </a:r>
          </a:p>
          <a:p>
            <a:pPr lvl="1"/>
            <a:r>
              <a:rPr lang="en-US" dirty="0" smtClean="0"/>
              <a:t>Different functions</a:t>
            </a:r>
          </a:p>
          <a:p>
            <a:pPr lvl="1"/>
            <a:r>
              <a:rPr lang="en-US" dirty="0" smtClean="0"/>
              <a:t>Novel traits</a:t>
            </a:r>
          </a:p>
          <a:p>
            <a:pPr lvl="1"/>
            <a:r>
              <a:rPr lang="en-US" dirty="0" smtClean="0"/>
              <a:t>Positive, negative, or no effects</a:t>
            </a:r>
          </a:p>
          <a:p>
            <a:r>
              <a:rPr lang="en-US" dirty="0" smtClean="0"/>
              <a:t>Genetic diversity provides pool for natural selection = </a:t>
            </a:r>
            <a:r>
              <a:rPr lang="en-US" b="1" dirty="0" smtClean="0">
                <a:solidFill>
                  <a:srgbClr val="FF8000"/>
                </a:solidFill>
              </a:rPr>
              <a:t>evolution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35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Protein Fingerprinting </a:t>
            </a:r>
            <a:r>
              <a:rPr lang="en-US" dirty="0" smtClean="0"/>
              <a:t>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0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366838"/>
            <a:ext cx="4083092" cy="380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36663"/>
            <a:ext cx="3575050" cy="393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038"/>
          <p:cNvSpPr>
            <a:spLocks noChangeArrowheads="1"/>
          </p:cNvSpPr>
          <p:nvPr/>
        </p:nvSpPr>
        <p:spPr bwMode="auto">
          <a:xfrm>
            <a:off x="571500" y="5299075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8600" indent="-228600" eaLnBrk="1" hangingPunct="1">
              <a:lnSpc>
                <a:spcPct val="75000"/>
              </a:lnSpc>
              <a:spcBef>
                <a:spcPct val="20000"/>
              </a:spcBef>
            </a:pPr>
            <a:r>
              <a:rPr lang="en-US" sz="1800" dirty="0">
                <a:solidFill>
                  <a:srgbClr val="FF8000"/>
                </a:solidFill>
                <a:latin typeface="Arial Black" pitchFamily="34" charset="0"/>
              </a:rPr>
              <a:t>Day 1</a:t>
            </a:r>
            <a:endParaRPr lang="en-US" sz="1800" dirty="0">
              <a:latin typeface="Arial Black" pitchFamily="34" charset="0"/>
            </a:endParaRPr>
          </a:p>
        </p:txBody>
      </p:sp>
      <p:sp>
        <p:nvSpPr>
          <p:cNvPr id="8" name="Rectangle 1029"/>
          <p:cNvSpPr txBox="1">
            <a:spLocks noChangeArrowheads="1"/>
          </p:cNvSpPr>
          <p:nvPr/>
        </p:nvSpPr>
        <p:spPr bwMode="auto">
          <a:xfrm>
            <a:off x="5105400" y="2936081"/>
            <a:ext cx="129381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fontAlgn="base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71450" algn="l" rtl="0" fontAlgn="base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684213" indent="-112713" algn="l" rtl="0" fontAlgn="base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969963" indent="-171450" algn="l" rtl="0" fontAlgn="base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1198563" indent="-114300" algn="l" rtl="0" fontAlgn="base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1655763" indent="-114300" algn="l" rtl="0" fontAlgn="base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112963" indent="-114300" algn="l" rtl="0" fontAlgn="base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2570163" indent="-114300" algn="l" rtl="0" fontAlgn="base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027363" indent="-114300" algn="l" rtl="0" fontAlgn="base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28600" marR="0" lvl="0" indent="-228600" algn="l" defTabSz="914400" rtl="0" eaLnBrk="1" fontAlgn="base" latinLnBrk="0" hangingPunct="1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Day 2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9" name="Rectangle 1029"/>
          <p:cNvSpPr txBox="1">
            <a:spLocks noChangeArrowheads="1"/>
          </p:cNvSpPr>
          <p:nvPr/>
        </p:nvSpPr>
        <p:spPr bwMode="auto">
          <a:xfrm>
            <a:off x="4991100" y="5222875"/>
            <a:ext cx="129381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fontAlgn="base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71450" algn="l" rtl="0" fontAlgn="base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684213" indent="-112713" algn="l" rtl="0" fontAlgn="base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969963" indent="-171450" algn="l" rtl="0" fontAlgn="base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1198563" indent="-114300" algn="l" rtl="0" fontAlgn="base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1655763" indent="-114300" algn="l" rtl="0" fontAlgn="base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112963" indent="-114300" algn="l" rtl="0" fontAlgn="base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2570163" indent="-114300" algn="l" rtl="0" fontAlgn="base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027363" indent="-114300" algn="l" rtl="0" fontAlgn="base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28600" marR="0" lvl="0" indent="-228600" algn="l" defTabSz="914400" rtl="0" eaLnBrk="1" fontAlgn="base" latinLnBrk="0" hangingPunct="1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Day 3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57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Laboratory Quick Guide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758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1223023"/>
            <a:ext cx="3752551" cy="48825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339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Why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Heat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the Samples?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Heating</a:t>
            </a:r>
            <a:r>
              <a:rPr lang="en-US" dirty="0" smtClean="0"/>
              <a:t> </a:t>
            </a:r>
            <a:r>
              <a:rPr lang="en-US" dirty="0" smtClean="0">
                <a:latin typeface="Arial" pitchFamily="34" charset="0"/>
              </a:rPr>
              <a:t>the samples</a:t>
            </a:r>
            <a:r>
              <a:rPr lang="en-US" dirty="0" smtClean="0"/>
              <a:t> </a:t>
            </a:r>
            <a:r>
              <a:rPr lang="en-US" b="1" dirty="0" smtClean="0"/>
              <a:t>denatures</a:t>
            </a:r>
            <a:r>
              <a:rPr lang="en-US" dirty="0" smtClean="0"/>
              <a:t> </a:t>
            </a:r>
            <a:r>
              <a:rPr lang="en-US" dirty="0" smtClean="0">
                <a:latin typeface="Arial" pitchFamily="34" charset="0"/>
              </a:rPr>
              <a:t>protein complexes, allowing the separation of individual proteins by size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2554288"/>
            <a:ext cx="4914900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016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</TotalTime>
  <Words>1088</Words>
  <Application>Microsoft Office PowerPoint</Application>
  <PresentationFormat>On-screen Show (4:3)</PresentationFormat>
  <Paragraphs>286</Paragraphs>
  <Slides>41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Blank Presentation</vt:lpstr>
      <vt:lpstr>CS ChemDraw Drawing</vt:lpstr>
      <vt:lpstr>Chart</vt:lpstr>
      <vt:lpstr>Exploring Molecular Evolution using Protein Electrophoresis Is there something fishy about evolution?</vt:lpstr>
      <vt:lpstr>Instructors - Bio-Rad Curriculum and Training Specialists</vt:lpstr>
      <vt:lpstr>Workshop Timeline</vt:lpstr>
      <vt:lpstr>Traditional Systematics and Taxonomy</vt:lpstr>
      <vt:lpstr>Biochemical Similarities</vt:lpstr>
      <vt:lpstr>Biochemical Differences</vt:lpstr>
      <vt:lpstr>Protein Fingerprinting Procedures</vt:lpstr>
      <vt:lpstr>Laboratory Quick Guide</vt:lpstr>
      <vt:lpstr>Why Heat the Samples?</vt:lpstr>
      <vt:lpstr>PowerPoint Presentation</vt:lpstr>
      <vt:lpstr>Levels of Protein Organization </vt:lpstr>
      <vt:lpstr>Protein Size Comparison</vt:lpstr>
      <vt:lpstr>Protein Size </vt:lpstr>
      <vt:lpstr>Muscle Contains Proteins of Many Sizes</vt:lpstr>
      <vt:lpstr>Actin and Myosin </vt:lpstr>
      <vt:lpstr>Actin and Myosin </vt:lpstr>
      <vt:lpstr>PowerPoint Presentation</vt:lpstr>
      <vt:lpstr>Electrolysis always occurs during electrophoresis</vt:lpstr>
      <vt:lpstr>SDS-Polyacrylamide Gel Electrophoresis</vt:lpstr>
      <vt:lpstr>Chemistry in action…. detergents</vt:lpstr>
      <vt:lpstr>Detergents…</vt:lpstr>
      <vt:lpstr>More about detergent terms</vt:lpstr>
      <vt:lpstr>Detergents: Ionic vs non-ionic Denaturing vs non-denaturing</vt:lpstr>
      <vt:lpstr>Why Use Polyacrylamide Gels to Separate Proteins? </vt:lpstr>
      <vt:lpstr>Polyacrylamide Gel Analysis</vt:lpstr>
      <vt:lpstr>Can Proteins be Separated on Agarose Gels?</vt:lpstr>
      <vt:lpstr>Determine Size of Fish Proteins</vt:lpstr>
      <vt:lpstr>Molecular Mass Estimation</vt:lpstr>
      <vt:lpstr>Molecular Mass Analysis With Semi-log Graph Paper</vt:lpstr>
      <vt:lpstr>Using Gel Data to Construct a Phylogenetic Tree or Cladogram</vt:lpstr>
      <vt:lpstr>Each Fish Has a Distinct Set of Proteins</vt:lpstr>
      <vt:lpstr>Some of Those Proteins Are Shared Between Fish </vt:lpstr>
      <vt:lpstr>Character Matrix Is Generated and Cladogram Constructed</vt:lpstr>
      <vt:lpstr>Phylogenetic Tree </vt:lpstr>
      <vt:lpstr>Pairs of Fish May Have More in Common Than to the Others</vt:lpstr>
      <vt:lpstr>Student Inquiry</vt:lpstr>
      <vt:lpstr>Student Inquiry - More Advanced Questions</vt:lpstr>
      <vt:lpstr>Student Inquiry - Teacher Considerations</vt:lpstr>
      <vt:lpstr>Student Inquiry - Teacher Considerations</vt:lpstr>
      <vt:lpstr>Extensions</vt:lpstr>
      <vt:lpstr>Mini-PROTEAN® Tetra gel chamber </vt:lpstr>
    </vt:vector>
  </TitlesOfParts>
  <Company>bio rad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bio rad</dc:creator>
  <cp:lastModifiedBy>Erika Fong</cp:lastModifiedBy>
  <cp:revision>62</cp:revision>
  <dcterms:created xsi:type="dcterms:W3CDTF">2011-12-17T00:43:00Z</dcterms:created>
  <dcterms:modified xsi:type="dcterms:W3CDTF">2013-04-08T19:05:29Z</dcterms:modified>
</cp:coreProperties>
</file>