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327" r:id="rId6"/>
    <p:sldId id="331" r:id="rId7"/>
    <p:sldId id="335" r:id="rId8"/>
    <p:sldId id="336" r:id="rId9"/>
    <p:sldId id="334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33" r:id="rId22"/>
    <p:sldId id="332" r:id="rId23"/>
    <p:sldId id="348" r:id="rId24"/>
    <p:sldId id="349" r:id="rId25"/>
    <p:sldId id="261" r:id="rId26"/>
    <p:sldId id="275" r:id="rId27"/>
    <p:sldId id="351" r:id="rId28"/>
    <p:sldId id="350" r:id="rId29"/>
    <p:sldId id="352" r:id="rId30"/>
    <p:sldId id="353" r:id="rId31"/>
    <p:sldId id="354" r:id="rId32"/>
    <p:sldId id="355" r:id="rId33"/>
    <p:sldId id="356" r:id="rId34"/>
    <p:sldId id="35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7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6AFCE-0CD5-4063-BFC5-6F65B80CCCD2}" v="182" dt="2020-09-09T18:21:55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517" autoAdjust="0"/>
  </p:normalViewPr>
  <p:slideViewPr>
    <p:cSldViewPr snapToGrid="0" showGuides="1">
      <p:cViewPr varScale="1">
        <p:scale>
          <a:sx n="97" d="100"/>
          <a:sy n="97" d="100"/>
        </p:scale>
        <p:origin x="96" y="4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19F9D-6675-4521-AD50-6133107ADEF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96B77-E604-4243-BE54-97C2C89F0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6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cal-devices/emergency-situations-medical-devices/emergency-use-authorizations#covid19ivd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cal-devices/emergency-situations-medical-devices/emergency-use-authorizations#covid19ivd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cal-devices/emergency-situations-medical-devices/emergency-use-authorizations#covid19ivd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-rad.com/webroot/web/movies/lse/global/english/what-is-polymerase-chain-reaction/tutorial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cal-devices/emergency-situations-medical-devices/emergency-use-authorizations#covid19ivd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odernhealthcare.com/technology/labs-face-challenges-creating-diagnosis-testing-covid-19" TargetMode="External"/><Relationship Id="rId5" Type="http://schemas.openxmlformats.org/officeDocument/2006/relationships/hyperlink" Target="https://www.youtube.com/watch?v=HU6GUGvDLeg" TargetMode="External"/><Relationship Id="rId4" Type="http://schemas.openxmlformats.org/officeDocument/2006/relationships/hyperlink" Target="https://www.bio-rad.com/webroot/web/software/lse/Downloads/Real-Time_PCR_Basics.ppt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-rad.com/en-us/applications-technologies/introduction-digital-pcr?ID=MDV300E8Z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rxiv.org/content/10.1101/2020.02.29.20029439v1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59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8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13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297a72a28_2_2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00" cy="3780600"/>
          </a:xfrm>
          <a:prstGeom prst="rect">
            <a:avLst/>
          </a:prstGeom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ELISAs can provide current diagnostic information as well as historic information about viral exposure and immunity. These assays are based on antibody–antigen interactions, either with monoclonal antibodies (</a:t>
            </a:r>
            <a:r>
              <a:rPr lang="en-US" sz="1200" dirty="0" err="1">
                <a:solidFill>
                  <a:srgbClr val="222222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mAbs</a:t>
            </a: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) to detect viral antigens in clinical samples or by using cloned viral antigens to detect antibodies against the virus in the patient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Want</a:t>
            </a:r>
            <a:endParaRPr dirty="0"/>
          </a:p>
        </p:txBody>
      </p:sp>
      <p:sp>
        <p:nvSpPr>
          <p:cNvPr id="84" name="Google Shape;84;g8297a72a28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297a72a28_2_249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00" cy="3780600"/>
          </a:xfrm>
          <a:prstGeom prst="rect">
            <a:avLst/>
          </a:prstGeom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8297a72a28_2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Visit </a:t>
            </a:r>
            <a:r>
              <a:rPr lang="en-US" dirty="0">
                <a:hlinkClick r:id="rId3"/>
              </a:rPr>
              <a:t>https://www.fda.gov/medical-devices/emergency-situations-medical-devices/emergency-use-authorizations#covid19ivd</a:t>
            </a:r>
            <a:r>
              <a:rPr lang="en-US" dirty="0"/>
              <a:t> to see a full list of approved SARS-CoV-2 diagnostic tests.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92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Mammoth Biosciences and Sherlock Biosciences, companies cofounded by CRISPR pioneers Jennifer </a:t>
            </a:r>
            <a:r>
              <a:rPr lang="en-US" sz="1200" dirty="0" err="1">
                <a:solidFill>
                  <a:srgbClr val="222222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Doudna</a:t>
            </a: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and Feng Zhang, respectively, both aim to match its accuracy while achieving genuine POC testing speeds by employing the specificity and sensitivity of CRISPR–Cas editing to develop rapid POC SARS-CoV-2 tests.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54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Visit </a:t>
            </a:r>
            <a:r>
              <a:rPr lang="en-US" dirty="0">
                <a:hlinkClick r:id="rId3"/>
              </a:rPr>
              <a:t>https://www.fda.gov/medical-devices/emergency-situations-medical-devices/emergency-use-authorizations#covid19ivd</a:t>
            </a:r>
            <a:r>
              <a:rPr lang="en-US" dirty="0"/>
              <a:t> to see a full list of approved SARS-CoV-2 diagnostic tests.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1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FDA’s list of currently approved diagnostic tests</a:t>
            </a:r>
          </a:p>
          <a:p>
            <a:r>
              <a:rPr lang="en-US" dirty="0">
                <a:hlinkClick r:id="rId3"/>
              </a:rPr>
              <a:t>https://www.fda.gov/medical-devices/emergency-situations-medical-devices/emergency-use-authorizations#covid19ivd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30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polymerases used in PCR only amplify DNA. Reverse transcription is necessary first to create complementary DNA (cDNA).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5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FF9900"/>
                </a:solidFill>
              </a:rPr>
              <a:t>In nature</a:t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en-US" sz="1200" dirty="0"/>
              <a:t>Some viruses (retroviruses) </a:t>
            </a:r>
            <a:r>
              <a:rPr lang="en-US" sz="1200" dirty="0">
                <a:solidFill>
                  <a:schemeClr val="dk1"/>
                </a:solidFill>
              </a:rPr>
              <a:t>use reverse transcription to replicate and integrate within host genomes.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/>
              <a:t>Its d</a:t>
            </a:r>
            <a:r>
              <a:rPr lang="en-US" sz="1200" dirty="0">
                <a:solidFill>
                  <a:schemeClr val="dk1"/>
                </a:solidFill>
              </a:rPr>
              <a:t>iscovery earned researchers the 1975 Nobel Prize.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F9900"/>
                </a:solidFill>
                <a:latin typeface="Arial Black"/>
                <a:ea typeface="Arial Black"/>
                <a:cs typeface="Arial Black"/>
                <a:sym typeface="Arial Black"/>
              </a:rPr>
              <a:t>In medicine </a:t>
            </a:r>
            <a:endParaRPr lang="en-US" sz="1200" dirty="0">
              <a:solidFill>
                <a:srgbClr val="FF99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Reverse transcriptase is a target for antivirals (AZT is an inhibitor of the HIV reverse transcriptase).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RT-PCR can detect RNA viruses like SARS-CoV-2.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F9900"/>
                </a:solidFill>
              </a:rPr>
              <a:t>In the research lab</a:t>
            </a:r>
            <a:endParaRPr lang="en-US" sz="1200" dirty="0">
              <a:solidFill>
                <a:srgbClr val="FF99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</a:rPr>
              <a:t>Useful in gene expression studies (make cDNA), requires: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Reverse transcriptase (enzyme)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dNTPs</a:t>
            </a:r>
            <a:r>
              <a:rPr lang="en-US" sz="1200" dirty="0"/>
              <a:t> and </a:t>
            </a:r>
            <a:r>
              <a:rPr lang="en-US" sz="1200" dirty="0">
                <a:solidFill>
                  <a:schemeClr val="dk1"/>
                </a:solidFill>
              </a:rPr>
              <a:t>RNA template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Buffer and right temperature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40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SARS-CoV-2 tests are real-time rt-</a:t>
            </a:r>
            <a:r>
              <a:rPr lang="en-US" dirty="0" err="1"/>
              <a:t>pcr</a:t>
            </a:r>
            <a:r>
              <a:rPr lang="en-US" dirty="0"/>
              <a:t>.</a:t>
            </a:r>
          </a:p>
          <a:p>
            <a:r>
              <a:rPr lang="en-US" dirty="0"/>
              <a:t>Interactive PCR animation </a:t>
            </a:r>
            <a:r>
              <a:rPr lang="en-US" dirty="0">
                <a:hlinkClick r:id="rId3"/>
              </a:rPr>
              <a:t>https://www.bio-rad.com/webroot/web/movies/lse/global/english/what-is-polymerase-chain-reaction/tutorial.html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8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Components of a real-time RT-PCT test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Sample — includes samples obtained from nasopharyngeal swabs or sputum, blood or serum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RNA extraction protocol and reagents 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Primers — based on the genomic target; must be different from other closely related sequences to allow specificity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Reagents  — depends on method and system used, but include reverse transcriptase, DNA polymerase dNTPs, buffers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Real-time PCR system — instrument for performing the reactions, detection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Positive and negative control samples</a:t>
            </a: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What would you use as a positive control? Negative control?</a:t>
            </a: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How would you get controls for a “novel” coronavirus?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8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Visit </a:t>
            </a:r>
            <a:r>
              <a:rPr lang="en-US" dirty="0">
                <a:hlinkClick r:id="rId3"/>
              </a:rPr>
              <a:t>https://www.fda.gov/medical-devices/emergency-situations-medical-devices/emergency-use-authorizations#covid19ivd</a:t>
            </a:r>
            <a:r>
              <a:rPr lang="en-US" dirty="0"/>
              <a:t> to see a full list of approved SARS-CoV-2 diagnostic tests.</a:t>
            </a:r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Want to know more about real-time PCR?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PowerPoint </a:t>
            </a:r>
            <a:r>
              <a:rPr lang="en-US" dirty="0">
                <a:hlinkClick r:id="rId4"/>
              </a:rPr>
              <a:t>https://www.bio-rad.com/webroot/web/software/lse/Downloads/Real-Time_PCR_Basics.ppt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Webinar </a:t>
            </a:r>
            <a:r>
              <a:rPr lang="en-US" dirty="0">
                <a:hlinkClick r:id="rId5"/>
              </a:rPr>
              <a:t>https://www.youtube.com/watch?v=HU6GUGvDLeg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Want to know more about the challenges of creating diagnostic tests?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Check out this article: </a:t>
            </a:r>
            <a:r>
              <a:rPr lang="en-US" dirty="0">
                <a:hlinkClick r:id="rId6"/>
              </a:rPr>
              <a:t>https://www.modernhealthcare.com/technology/labs-face-challenges-creating-diagnosis-testing-covid-19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2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information about </a:t>
            </a:r>
            <a:r>
              <a:rPr lang="en-US" dirty="0" err="1"/>
              <a:t>ddPCR</a:t>
            </a:r>
            <a:r>
              <a:rPr lang="en-US" dirty="0"/>
              <a:t> visit:</a:t>
            </a:r>
          </a:p>
          <a:p>
            <a:r>
              <a:rPr lang="en-US" dirty="0">
                <a:hlinkClick r:id="rId3"/>
              </a:rPr>
              <a:t>https://www.bio-rad.com/en-us/applications-technologies/introduction-digital-pcr?ID=MDV300E8Z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8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an example of a SARS-CoV-2 detection tool that uses </a:t>
            </a:r>
            <a:r>
              <a:rPr lang="en-US" dirty="0" err="1"/>
              <a:t>ddPCR</a:t>
            </a:r>
            <a:r>
              <a:rPr lang="en-US" dirty="0"/>
              <a:t> visit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https://www.medrxiv.org/content/10.1101/2020.02.29.20029439v1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96B77-E604-4243-BE54-97C2C89F08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8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creen&#10;&#10;Description automatically generated">
            <a:extLst>
              <a:ext uri="{FF2B5EF4-FFF2-40B4-BE49-F238E27FC236}">
                <a16:creationId xmlns:a16="http://schemas.microsoft.com/office/drawing/2014/main" id="{1A0519B4-503C-4E40-B4C4-9CE9300C4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4E1E-9988-4884-88CE-305D634DA6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7262" y="2660650"/>
            <a:ext cx="10183813" cy="2654298"/>
          </a:xfrm>
        </p:spPr>
        <p:txBody>
          <a:bodyPr anchor="t" anchorCtr="0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C8E08-CE07-46E4-9059-64EA345C0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262" y="5429250"/>
            <a:ext cx="10183813" cy="742948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r>
              <a:rPr lang="en-US" dirty="0"/>
              <a:t>Second row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27A799-2135-4E68-BE53-D8EF61A513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explorer.bio-rad.com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2C4D8C-FF4B-4A89-8F4E-7A68E2A70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7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41696" y="114865"/>
            <a:ext cx="11516626" cy="8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341696" y="6356350"/>
            <a:ext cx="3220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341696" y="1135781"/>
            <a:ext cx="11516627" cy="504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339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4382-AD4D-4E4E-AAB2-DB6D3CA1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2" y="1709738"/>
            <a:ext cx="10183813" cy="2852737"/>
          </a:xfrm>
        </p:spPr>
        <p:txBody>
          <a:bodyPr anchor="b" anchorCtr="0">
            <a:noAutofit/>
          </a:bodyPr>
          <a:lstStyle>
            <a:lvl1pPr>
              <a:defRPr sz="54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BCBD2-1016-4590-9346-E56426BAA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262" y="4686300"/>
            <a:ext cx="10183813" cy="1485900"/>
          </a:xfrm>
        </p:spPr>
        <p:txBody>
          <a:bodyPr lIns="0">
            <a:noAutofit/>
          </a:bodyPr>
          <a:lstStyle>
            <a:lvl1pPr marL="0" indent="0">
              <a:buNone/>
              <a:defRPr sz="20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90FF5-193E-4241-BC2B-AA020346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explorer.bio-rad.com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84E9B-6A72-49F6-A2F3-7D60B0F2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5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FFA8-9622-4138-BDA0-F85DD0762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FF431-94FE-4797-89A9-CC605098C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4086B-BAC0-4D2C-9C67-5AE6002D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explorer.bio-rad.com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42A68-CCEC-4BFD-9C20-9126C301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1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2850-8019-4A80-832E-4473A751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780B5-0807-4CEE-A280-BB6AA0927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7262" y="1904999"/>
            <a:ext cx="5062537" cy="4271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5B26E-BDA1-4144-B57C-2874EDDA5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4999"/>
            <a:ext cx="4968875" cy="4271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DCA2E-2A40-4FB9-84DF-FDD065E8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7DC87-C0BF-428F-BDD1-648CA62A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2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5DB8-3F2D-45DC-9DEA-2CD7E971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2" y="685800"/>
            <a:ext cx="10183813" cy="10287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051F6-0586-4ADC-A5A0-3CD35A312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582" y="1905000"/>
            <a:ext cx="5029994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126EB-2D94-490D-A974-3514C4D97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7581" y="2728913"/>
            <a:ext cx="5029994" cy="34432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E00C51-B773-47DC-8CA7-8440AD8BAD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04999"/>
            <a:ext cx="4968875" cy="823912"/>
          </a:xfrm>
        </p:spPr>
        <p:txBody>
          <a:bodyPr anchor="b"/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653DB-863D-44EB-A969-7C581EDAC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28911"/>
            <a:ext cx="4968875" cy="3443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2CAAFF-2882-40A6-AF6F-B390ADB5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ABAE93-3CAA-4E09-96FB-A6128814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AC1BB-A781-4082-AE31-6D433134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B4BCE-0D32-4DF8-9E01-33CF5DD8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A88CA-97A3-4AB9-8BF3-4F1B906B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30066C-F055-4182-B6F6-1BD7B84B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8EBB8-5BFD-4241-97A6-17E2AD03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3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30066C-F055-4182-B6F6-1BD7B84B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8EBB8-5BFD-4241-97A6-17E2AD03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C3DFA-07EF-46EE-929E-1101B748C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3313" y="1714499"/>
            <a:ext cx="7351712" cy="2905125"/>
          </a:xfrm>
        </p:spPr>
        <p:txBody>
          <a:bodyPr>
            <a:no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377657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F5F62-8777-4C7A-BC0D-B2767FBB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685800"/>
            <a:ext cx="3932237" cy="1600200"/>
          </a:xfrm>
        </p:spPr>
        <p:txBody>
          <a:bodyPr anchor="b"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42B04-6971-4898-A455-A63A99A05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9578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6C9FB-833D-4402-8488-51B43EEED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7263" y="2286000"/>
            <a:ext cx="3932236" cy="3582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D4995-17B5-468B-B491-675DFEDB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explorer.bio-rad.com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A106-4F0D-4B00-BEF0-0777B81C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0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9DEBEA-69DD-4075-9E9F-2915E5D3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685799"/>
            <a:ext cx="10183812" cy="1025525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1FF49-99FF-4431-8736-6811737CA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263" y="1907318"/>
            <a:ext cx="10183812" cy="4264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2D16F-1DFB-42FA-B8D4-2C7EDC9B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7263" y="6286500"/>
            <a:ext cx="4114800" cy="33972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explorer.bio-rad.com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B7997-C975-4E2C-A3E2-9AA9F6268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500" y="6264275"/>
            <a:ext cx="723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C579-7539-4D34-8470-B7CFC97BF0F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15;p1" descr="C:\Users\tpage\Documents\Marketing\Marketing Collateral\Assets\BIO-RAD_LOGO_RGB.jpg">
            <a:extLst>
              <a:ext uri="{FF2B5EF4-FFF2-40B4-BE49-F238E27FC236}">
                <a16:creationId xmlns:a16="http://schemas.microsoft.com/office/drawing/2014/main" id="{A0C120D1-C8EA-40E6-9D64-91587C4FCB6F}"/>
              </a:ext>
            </a:extLst>
          </p:cNvPr>
          <p:cNvPicPr preferRelativeResize="0"/>
          <p:nvPr userDrawn="1"/>
        </p:nvPicPr>
        <p:blipFill rotWithShape="1">
          <a:blip r:embed="rId12">
            <a:alphaModFix/>
          </a:blip>
          <a:srcRect/>
          <a:stretch/>
        </p:blipFill>
        <p:spPr>
          <a:xfrm>
            <a:off x="9679785" y="6068281"/>
            <a:ext cx="1831582" cy="789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93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6" r:id="rId9"/>
    <p:sldLayoutId id="2147483658" r:id="rId10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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18" userDrawn="1">
          <p15:clr>
            <a:srgbClr val="F26B43"/>
          </p15:clr>
        </p15:guide>
        <p15:guide id="2" pos="7536" userDrawn="1">
          <p15:clr>
            <a:srgbClr val="F26B43"/>
          </p15:clr>
        </p15:guide>
        <p15:guide id="3" pos="603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pos="144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4176" userDrawn="1">
          <p15:clr>
            <a:srgbClr val="F26B43"/>
          </p15:clr>
        </p15:guide>
        <p15:guide id="9" orient="horz" pos="1200" userDrawn="1">
          <p15:clr>
            <a:srgbClr val="F26B43"/>
          </p15:clr>
        </p15:guide>
        <p15:guide id="10" orient="horz" pos="1080" userDrawn="1">
          <p15:clr>
            <a:srgbClr val="F26B43"/>
          </p15:clr>
        </p15:guide>
        <p15:guide id="1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drxiv.org/content/10.1101/2020.03.17.20037713v1.full.pdf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OoUIlLmxf4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6;p17">
            <a:extLst>
              <a:ext uri="{FF2B5EF4-FFF2-40B4-BE49-F238E27FC236}">
                <a16:creationId xmlns:a16="http://schemas.microsoft.com/office/drawing/2014/main" id="{5199D974-8AA1-4258-88A6-50E049B69C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044" b="4706"/>
          <a:stretch/>
        </p:blipFill>
        <p:spPr>
          <a:xfrm>
            <a:off x="7709261" y="2355946"/>
            <a:ext cx="4482739" cy="45020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B494BD-D6B1-4C8B-9021-E16206F390AB}"/>
              </a:ext>
            </a:extLst>
          </p:cNvPr>
          <p:cNvSpPr/>
          <p:nvPr/>
        </p:nvSpPr>
        <p:spPr>
          <a:xfrm>
            <a:off x="5119627" y="1905000"/>
            <a:ext cx="6558023" cy="4953000"/>
          </a:xfrm>
          <a:prstGeom prst="rect">
            <a:avLst/>
          </a:prstGeom>
          <a:gradFill>
            <a:gsLst>
              <a:gs pos="0">
                <a:srgbClr val="000000"/>
              </a:gs>
              <a:gs pos="65476">
                <a:srgbClr val="000000">
                  <a:alpha val="74000"/>
                </a:srgbClr>
              </a:gs>
              <a:gs pos="37000">
                <a:srgbClr val="000000"/>
              </a:gs>
              <a:gs pos="100000">
                <a:srgbClr val="07070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FAFA7-2A87-4113-A2C0-99E1A5EB9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262" y="2660650"/>
            <a:ext cx="7015163" cy="2654298"/>
          </a:xfrm>
        </p:spPr>
        <p:txBody>
          <a:bodyPr/>
          <a:lstStyle/>
          <a:p>
            <a:r>
              <a:rPr lang="en-US" dirty="0"/>
              <a:t>Detection Methods for SARS-CoV-2</a:t>
            </a:r>
          </a:p>
        </p:txBody>
      </p:sp>
    </p:spTree>
    <p:extLst>
      <p:ext uri="{BB962C8B-B14F-4D97-AF65-F5344CB8AC3E}">
        <p14:creationId xmlns:p14="http://schemas.microsoft.com/office/powerpoint/2010/main" val="4244213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8ECB4-A210-4B9E-A6E8-A971FAE8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Amplification by End-Point or Real-Time PCR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24167-CE0E-403F-96F5-F359599B3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582" y="3522927"/>
            <a:ext cx="5029994" cy="823912"/>
          </a:xfrm>
        </p:spPr>
        <p:txBody>
          <a:bodyPr/>
          <a:lstStyle/>
          <a:p>
            <a:r>
              <a:rPr lang="en-US" dirty="0"/>
              <a:t>End-point PCR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2E1A61-B3E0-45DD-8AB6-3C23C0806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7581" y="4350650"/>
            <a:ext cx="5029994" cy="1821550"/>
          </a:xfrm>
        </p:spPr>
        <p:txBody>
          <a:bodyPr/>
          <a:lstStyle/>
          <a:p>
            <a:r>
              <a:rPr lang="en-US" sz="1800" b="0" dirty="0"/>
              <a:t>DNA must first be separated by gel electrophoresis</a:t>
            </a:r>
          </a:p>
          <a:p>
            <a:r>
              <a:rPr lang="en-US" sz="1800" b="0" dirty="0"/>
              <a:t>DNA staining and detection are done after PCR</a:t>
            </a:r>
          </a:p>
          <a:p>
            <a:endParaRPr lang="en-US" sz="1800" b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B77900-44AD-44C8-AB12-B685AAEEF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522927"/>
            <a:ext cx="4968875" cy="823912"/>
          </a:xfrm>
        </p:spPr>
        <p:txBody>
          <a:bodyPr/>
          <a:lstStyle/>
          <a:p>
            <a:r>
              <a:rPr lang="en-US" dirty="0"/>
              <a:t>Real-time PCR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5784E8-E412-434E-9B11-44699AA5B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4350650"/>
            <a:ext cx="4968875" cy="1535800"/>
          </a:xfrm>
        </p:spPr>
        <p:txBody>
          <a:bodyPr/>
          <a:lstStyle/>
          <a:p>
            <a:r>
              <a:rPr lang="en-US" sz="1800" b="0" dirty="0"/>
              <a:t>Product is measured during the PCR</a:t>
            </a:r>
          </a:p>
          <a:p>
            <a:r>
              <a:rPr lang="en-US" sz="1800" b="0" dirty="0"/>
              <a:t>No electrophoresis required</a:t>
            </a:r>
          </a:p>
          <a:p>
            <a:r>
              <a:rPr lang="en-US" sz="1800" b="0" dirty="0"/>
              <a:t>Can be quantitative (qPCR) when compared to a standard curve</a:t>
            </a:r>
          </a:p>
        </p:txBody>
      </p:sp>
      <p:pic>
        <p:nvPicPr>
          <p:cNvPr id="8" name="Google Shape;317;p39">
            <a:extLst>
              <a:ext uri="{FF2B5EF4-FFF2-40B4-BE49-F238E27FC236}">
                <a16:creationId xmlns:a16="http://schemas.microsoft.com/office/drawing/2014/main" id="{2B288A49-A9C7-4941-AAA3-C6392847CD3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2572" y="2264675"/>
            <a:ext cx="1576325" cy="15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13;p39">
            <a:extLst>
              <a:ext uri="{FF2B5EF4-FFF2-40B4-BE49-F238E27FC236}">
                <a16:creationId xmlns:a16="http://schemas.microsoft.com/office/drawing/2014/main" id="{5B385417-5475-47F5-AEC1-A46D32A855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4942" y="2335723"/>
            <a:ext cx="1576326" cy="1370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87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558A-A30F-42A3-A42C-8CA75DDE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PCR</a:t>
            </a:r>
          </a:p>
        </p:txBody>
      </p:sp>
      <p:pic>
        <p:nvPicPr>
          <p:cNvPr id="3" name="Google Shape;324;p40">
            <a:extLst>
              <a:ext uri="{FF2B5EF4-FFF2-40B4-BE49-F238E27FC236}">
                <a16:creationId xmlns:a16="http://schemas.microsoft.com/office/drawing/2014/main" id="{950128D0-75F6-44B9-80BD-2CCD1FC53B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5549" y="1829087"/>
            <a:ext cx="4615350" cy="4346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26;p40">
            <a:extLst>
              <a:ext uri="{FF2B5EF4-FFF2-40B4-BE49-F238E27FC236}">
                <a16:creationId xmlns:a16="http://schemas.microsoft.com/office/drawing/2014/main" id="{B6C4EB7B-6F26-4920-9F4A-0C7532DAC85F}"/>
              </a:ext>
            </a:extLst>
          </p:cNvPr>
          <p:cNvSpPr txBox="1"/>
          <p:nvPr/>
        </p:nvSpPr>
        <p:spPr>
          <a:xfrm rot="-5400000">
            <a:off x="3179115" y="3705725"/>
            <a:ext cx="39192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Fluorescence (correlates to #amplicons)</a:t>
            </a:r>
            <a:endParaRPr sz="1600" dirty="0"/>
          </a:p>
        </p:txBody>
      </p:sp>
      <p:sp>
        <p:nvSpPr>
          <p:cNvPr id="5" name="Google Shape;327;p40">
            <a:extLst>
              <a:ext uri="{FF2B5EF4-FFF2-40B4-BE49-F238E27FC236}">
                <a16:creationId xmlns:a16="http://schemas.microsoft.com/office/drawing/2014/main" id="{FA19F69F-D521-4CE0-8EAA-86D1C55DBD8B}"/>
              </a:ext>
            </a:extLst>
          </p:cNvPr>
          <p:cNvSpPr txBox="1"/>
          <p:nvPr/>
        </p:nvSpPr>
        <p:spPr>
          <a:xfrm>
            <a:off x="833678" y="1965960"/>
            <a:ext cx="3588649" cy="398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ea typeface="Arial Black"/>
                <a:cs typeface="Arial Black"/>
                <a:sym typeface="Arial Black"/>
              </a:rPr>
              <a:t>Uses a fluorescent dye that binds to double stranded DNA or a fluorescent probe that is specific to the target sequence.</a:t>
            </a:r>
            <a:endParaRPr sz="1200" b="1" dirty="0">
              <a:solidFill>
                <a:srgbClr val="FF9900"/>
              </a:solidFill>
              <a:ea typeface="Arial Black"/>
              <a:cs typeface="Arial Black"/>
              <a:sym typeface="Arial Black"/>
            </a:endParaRPr>
          </a:p>
        </p:txBody>
      </p:sp>
      <p:sp>
        <p:nvSpPr>
          <p:cNvPr id="6" name="Google Shape;328;p40">
            <a:extLst>
              <a:ext uri="{FF2B5EF4-FFF2-40B4-BE49-F238E27FC236}">
                <a16:creationId xmlns:a16="http://schemas.microsoft.com/office/drawing/2014/main" id="{4BAAFF76-CCF3-4D09-9E15-5D1FEA37486E}"/>
              </a:ext>
            </a:extLst>
          </p:cNvPr>
          <p:cNvSpPr txBox="1"/>
          <p:nvPr/>
        </p:nvSpPr>
        <p:spPr>
          <a:xfrm>
            <a:off x="6105937" y="3135982"/>
            <a:ext cx="2138230" cy="997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a typeface="Arial Black"/>
                <a:cs typeface="Arial Black"/>
                <a:sym typeface="Arial Black"/>
              </a:rPr>
              <a:t>Exponential growth in # of amplicons (doubles with each cycle of PCR)</a:t>
            </a:r>
            <a:endParaRPr sz="1200" dirty="0">
              <a:ea typeface="Arial Black"/>
              <a:cs typeface="Arial Black"/>
              <a:sym typeface="Arial Black"/>
            </a:endParaRPr>
          </a:p>
        </p:txBody>
      </p:sp>
      <p:sp>
        <p:nvSpPr>
          <p:cNvPr id="7" name="Google Shape;329;p40">
            <a:extLst>
              <a:ext uri="{FF2B5EF4-FFF2-40B4-BE49-F238E27FC236}">
                <a16:creationId xmlns:a16="http://schemas.microsoft.com/office/drawing/2014/main" id="{27CCE995-0006-426D-B9B8-3AD5F8752036}"/>
              </a:ext>
            </a:extLst>
          </p:cNvPr>
          <p:cNvSpPr txBox="1"/>
          <p:nvPr/>
        </p:nvSpPr>
        <p:spPr>
          <a:xfrm>
            <a:off x="9500292" y="2594390"/>
            <a:ext cx="1989394" cy="76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a typeface="Arial Black"/>
                <a:cs typeface="Arial Black"/>
                <a:sym typeface="Arial Black"/>
              </a:rPr>
              <a:t>Once reagents run out, the #amplicons stays flat</a:t>
            </a:r>
            <a:endParaRPr sz="1200" dirty="0">
              <a:ea typeface="Arial Black"/>
              <a:cs typeface="Arial Black"/>
              <a:sym typeface="Arial Black"/>
            </a:endParaRPr>
          </a:p>
        </p:txBody>
      </p:sp>
      <p:sp>
        <p:nvSpPr>
          <p:cNvPr id="8" name="Google Shape;330;p40">
            <a:extLst>
              <a:ext uri="{FF2B5EF4-FFF2-40B4-BE49-F238E27FC236}">
                <a16:creationId xmlns:a16="http://schemas.microsoft.com/office/drawing/2014/main" id="{CF05EE71-37FF-47A6-BAF1-D26B5CC3B771}"/>
              </a:ext>
            </a:extLst>
          </p:cNvPr>
          <p:cNvSpPr txBox="1"/>
          <p:nvPr/>
        </p:nvSpPr>
        <p:spPr>
          <a:xfrm>
            <a:off x="8774262" y="4727413"/>
            <a:ext cx="1989394" cy="76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a typeface="Arial Black"/>
                <a:cs typeface="Arial Black"/>
                <a:sym typeface="Arial Black"/>
              </a:rPr>
              <a:t>Amplicons are tagged with a fluorescent dye or fluorophore for detection</a:t>
            </a:r>
            <a:endParaRPr sz="1200" dirty="0">
              <a:ea typeface="Arial Black"/>
              <a:cs typeface="Arial Black"/>
              <a:sym typeface="Arial Black"/>
            </a:endParaRPr>
          </a:p>
        </p:txBody>
      </p:sp>
      <p:cxnSp>
        <p:nvCxnSpPr>
          <p:cNvPr id="12" name="Google Shape;334;p40">
            <a:extLst>
              <a:ext uri="{FF2B5EF4-FFF2-40B4-BE49-F238E27FC236}">
                <a16:creationId xmlns:a16="http://schemas.microsoft.com/office/drawing/2014/main" id="{8069184F-A307-4FC6-89F6-FF86150E8485}"/>
              </a:ext>
            </a:extLst>
          </p:cNvPr>
          <p:cNvCxnSpPr>
            <a:cxnSpLocks/>
          </p:cNvCxnSpPr>
          <p:nvPr/>
        </p:nvCxnSpPr>
        <p:spPr>
          <a:xfrm>
            <a:off x="7763274" y="3713760"/>
            <a:ext cx="752662" cy="300021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334;p40">
            <a:extLst>
              <a:ext uri="{FF2B5EF4-FFF2-40B4-BE49-F238E27FC236}">
                <a16:creationId xmlns:a16="http://schemas.microsoft.com/office/drawing/2014/main" id="{C19E9EB2-EE07-415B-B3D8-2662B62FB6F1}"/>
              </a:ext>
            </a:extLst>
          </p:cNvPr>
          <p:cNvCxnSpPr>
            <a:cxnSpLocks/>
          </p:cNvCxnSpPr>
          <p:nvPr/>
        </p:nvCxnSpPr>
        <p:spPr>
          <a:xfrm flipV="1">
            <a:off x="8295636" y="5183796"/>
            <a:ext cx="412381" cy="141817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34;p40">
            <a:extLst>
              <a:ext uri="{FF2B5EF4-FFF2-40B4-BE49-F238E27FC236}">
                <a16:creationId xmlns:a16="http://schemas.microsoft.com/office/drawing/2014/main" id="{CFA70AA8-F0FB-4ED0-BF7F-B1B565D5F969}"/>
              </a:ext>
            </a:extLst>
          </p:cNvPr>
          <p:cNvCxnSpPr>
            <a:cxnSpLocks/>
          </p:cNvCxnSpPr>
          <p:nvPr/>
        </p:nvCxnSpPr>
        <p:spPr>
          <a:xfrm>
            <a:off x="9110296" y="2188636"/>
            <a:ext cx="389996" cy="692611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Google Shape;341;p41">
            <a:extLst>
              <a:ext uri="{FF2B5EF4-FFF2-40B4-BE49-F238E27FC236}">
                <a16:creationId xmlns:a16="http://schemas.microsoft.com/office/drawing/2014/main" id="{84B0D3E5-EB2A-400A-B17B-C3513796C1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4951" y="3783454"/>
            <a:ext cx="3722884" cy="98933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25;p40">
            <a:extLst>
              <a:ext uri="{FF2B5EF4-FFF2-40B4-BE49-F238E27FC236}">
                <a16:creationId xmlns:a16="http://schemas.microsoft.com/office/drawing/2014/main" id="{D38A6753-DE26-4DB1-95C9-874FDE8CF083}"/>
              </a:ext>
            </a:extLst>
          </p:cNvPr>
          <p:cNvSpPr txBox="1"/>
          <p:nvPr/>
        </p:nvSpPr>
        <p:spPr>
          <a:xfrm>
            <a:off x="7079055" y="5921116"/>
            <a:ext cx="18054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# of PCR cycles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885811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558A-A30F-42A3-A42C-8CA75DDE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PCR</a:t>
            </a:r>
          </a:p>
        </p:txBody>
      </p:sp>
      <p:pic>
        <p:nvPicPr>
          <p:cNvPr id="3" name="Google Shape;324;p40">
            <a:extLst>
              <a:ext uri="{FF2B5EF4-FFF2-40B4-BE49-F238E27FC236}">
                <a16:creationId xmlns:a16="http://schemas.microsoft.com/office/drawing/2014/main" id="{950128D0-75F6-44B9-80BD-2CCD1FC53B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7303" y="1829087"/>
            <a:ext cx="4615350" cy="4346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26;p40">
            <a:extLst>
              <a:ext uri="{FF2B5EF4-FFF2-40B4-BE49-F238E27FC236}">
                <a16:creationId xmlns:a16="http://schemas.microsoft.com/office/drawing/2014/main" id="{B6C4EB7B-6F26-4920-9F4A-0C7532DAC85F}"/>
              </a:ext>
            </a:extLst>
          </p:cNvPr>
          <p:cNvSpPr txBox="1"/>
          <p:nvPr/>
        </p:nvSpPr>
        <p:spPr>
          <a:xfrm rot="-5400000">
            <a:off x="-959131" y="3705725"/>
            <a:ext cx="39192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Fluorescence (correlates to #amplicons)</a:t>
            </a:r>
            <a:endParaRPr sz="1600" dirty="0"/>
          </a:p>
        </p:txBody>
      </p:sp>
      <p:sp>
        <p:nvSpPr>
          <p:cNvPr id="5" name="Google Shape;327;p40">
            <a:extLst>
              <a:ext uri="{FF2B5EF4-FFF2-40B4-BE49-F238E27FC236}">
                <a16:creationId xmlns:a16="http://schemas.microsoft.com/office/drawing/2014/main" id="{FA19F69F-D521-4CE0-8EAA-86D1C55DBD8B}"/>
              </a:ext>
            </a:extLst>
          </p:cNvPr>
          <p:cNvSpPr txBox="1"/>
          <p:nvPr/>
        </p:nvSpPr>
        <p:spPr>
          <a:xfrm>
            <a:off x="6730983" y="1965960"/>
            <a:ext cx="4410092" cy="398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a typeface="Arial Black"/>
                <a:cs typeface="Arial Black"/>
                <a:sym typeface="Arial Black"/>
              </a:rPr>
              <a:t>The number of cycles required to pass the detection threshold depends the amount of starting template</a:t>
            </a:r>
            <a:endParaRPr dirty="0"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ea typeface="Arial Black"/>
                <a:cs typeface="Arial Black"/>
                <a:sym typeface="Arial Black"/>
              </a:rPr>
              <a:t>In that way, real-time PCR can be quantitative</a:t>
            </a:r>
            <a:r>
              <a:rPr lang="en-US" b="1" dirty="0">
                <a:ea typeface="Arial Black"/>
                <a:cs typeface="Arial Black"/>
                <a:sym typeface="Arial Black"/>
              </a:rPr>
              <a:t> (“qPCR”)</a:t>
            </a:r>
            <a:endParaRPr dirty="0"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ea typeface="Arial Black"/>
                <a:cs typeface="Arial Black"/>
                <a:sym typeface="Arial Black"/>
              </a:rPr>
              <a:t>Fluorescence detection:</a:t>
            </a:r>
            <a:endParaRPr dirty="0">
              <a:ea typeface="Arial Black"/>
              <a:cs typeface="Arial Black"/>
              <a:sym typeface="Arial Black"/>
            </a:endParaRPr>
          </a:p>
          <a:p>
            <a:pPr marL="3429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Arial Black"/>
              <a:buChar char="●"/>
            </a:pPr>
            <a:r>
              <a:rPr lang="en-US" dirty="0">
                <a:ea typeface="Arial Black"/>
                <a:cs typeface="Arial Black"/>
                <a:sym typeface="Arial Black"/>
              </a:rPr>
              <a:t>Requires no gel electrophoresis</a:t>
            </a:r>
            <a:endParaRPr dirty="0">
              <a:ea typeface="Arial Black"/>
              <a:cs typeface="Arial Black"/>
              <a:sym typeface="Arial Black"/>
            </a:endParaRPr>
          </a:p>
          <a:p>
            <a:pPr marL="3429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Arial Black"/>
              <a:buChar char="●"/>
            </a:pPr>
            <a:r>
              <a:rPr lang="en-US" dirty="0">
                <a:ea typeface="Arial Black"/>
                <a:cs typeface="Arial Black"/>
                <a:sym typeface="Arial Black"/>
              </a:rPr>
              <a:t>Higher throughput</a:t>
            </a:r>
            <a:endParaRPr dirty="0">
              <a:ea typeface="Arial Black"/>
              <a:cs typeface="Arial Black"/>
              <a:sym typeface="Arial Black"/>
            </a:endParaRPr>
          </a:p>
          <a:p>
            <a:pPr marL="3429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Arial Black"/>
              <a:buChar char="●"/>
            </a:pPr>
            <a:r>
              <a:rPr lang="en-US" dirty="0">
                <a:ea typeface="Arial Black"/>
                <a:cs typeface="Arial Black"/>
                <a:sym typeface="Arial Black"/>
              </a:rPr>
              <a:t>More sensitive, faster than PCR</a:t>
            </a:r>
            <a:endParaRPr dirty="0"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200" b="1" dirty="0">
              <a:solidFill>
                <a:srgbClr val="FF9900"/>
              </a:solidFill>
              <a:ea typeface="Arial Black"/>
              <a:cs typeface="Arial Black"/>
              <a:sym typeface="Arial Black"/>
            </a:endParaRPr>
          </a:p>
        </p:txBody>
      </p:sp>
      <p:cxnSp>
        <p:nvCxnSpPr>
          <p:cNvPr id="9" name="Google Shape;332;p40">
            <a:extLst>
              <a:ext uri="{FF2B5EF4-FFF2-40B4-BE49-F238E27FC236}">
                <a16:creationId xmlns:a16="http://schemas.microsoft.com/office/drawing/2014/main" id="{80CBC4E6-3B11-4251-A29C-A8A8C86CAB0D}"/>
              </a:ext>
            </a:extLst>
          </p:cNvPr>
          <p:cNvCxnSpPr>
            <a:cxnSpLocks/>
          </p:cNvCxnSpPr>
          <p:nvPr/>
        </p:nvCxnSpPr>
        <p:spPr>
          <a:xfrm>
            <a:off x="1698440" y="5623175"/>
            <a:ext cx="407371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" name="Google Shape;333;p40">
            <a:extLst>
              <a:ext uri="{FF2B5EF4-FFF2-40B4-BE49-F238E27FC236}">
                <a16:creationId xmlns:a16="http://schemas.microsoft.com/office/drawing/2014/main" id="{A8853AC8-BFDC-4B2E-976E-615C4E6FCBC3}"/>
              </a:ext>
            </a:extLst>
          </p:cNvPr>
          <p:cNvSpPr txBox="1"/>
          <p:nvPr/>
        </p:nvSpPr>
        <p:spPr>
          <a:xfrm>
            <a:off x="2115632" y="4308771"/>
            <a:ext cx="1718700" cy="43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Detection threshold</a:t>
            </a:r>
            <a:endParaRPr sz="1200" dirty="0"/>
          </a:p>
        </p:txBody>
      </p:sp>
      <p:cxnSp>
        <p:nvCxnSpPr>
          <p:cNvPr id="11" name="Google Shape;334;p40">
            <a:extLst>
              <a:ext uri="{FF2B5EF4-FFF2-40B4-BE49-F238E27FC236}">
                <a16:creationId xmlns:a16="http://schemas.microsoft.com/office/drawing/2014/main" id="{E2E9C90B-9710-49D5-AE35-C15F3A36CE3B}"/>
              </a:ext>
            </a:extLst>
          </p:cNvPr>
          <p:cNvCxnSpPr>
            <a:cxnSpLocks/>
          </p:cNvCxnSpPr>
          <p:nvPr/>
        </p:nvCxnSpPr>
        <p:spPr>
          <a:xfrm>
            <a:off x="3154680" y="4741671"/>
            <a:ext cx="342900" cy="881504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25;p40">
            <a:extLst>
              <a:ext uri="{FF2B5EF4-FFF2-40B4-BE49-F238E27FC236}">
                <a16:creationId xmlns:a16="http://schemas.microsoft.com/office/drawing/2014/main" id="{CE6A19AD-9055-4A87-B1CB-0A71ACA4A9B2}"/>
              </a:ext>
            </a:extLst>
          </p:cNvPr>
          <p:cNvSpPr txBox="1"/>
          <p:nvPr/>
        </p:nvSpPr>
        <p:spPr>
          <a:xfrm>
            <a:off x="2832595" y="5929015"/>
            <a:ext cx="18054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# of PCR cycles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02071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12BD-656B-4DC4-B17F-DDF19402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PCR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7DC6D-B983-43A5-AB15-E63F77319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4929187" cy="4264882"/>
          </a:xfrm>
        </p:spPr>
        <p:txBody>
          <a:bodyPr/>
          <a:lstStyle/>
          <a:p>
            <a:pPr marL="0" lvl="0" indent="0">
              <a:spcBef>
                <a:spcPts val="360"/>
              </a:spcBef>
              <a:buNone/>
            </a:pPr>
            <a:r>
              <a:rPr lang="en-US" sz="1800" b="0" dirty="0"/>
              <a:t>Real-time instruments</a:t>
            </a:r>
          </a:p>
          <a:p>
            <a:pPr marL="457200" lvl="0" indent="-342900">
              <a:spcBef>
                <a:spcPts val="360"/>
              </a:spcBef>
              <a:buSzPts val="1800"/>
            </a:pPr>
            <a:r>
              <a:rPr lang="en-US" sz="1800" b="0" dirty="0"/>
              <a:t>Combine amplification and detection capabilities</a:t>
            </a:r>
          </a:p>
          <a:p>
            <a:pPr marL="457200" lvl="0" indent="-342900">
              <a:buSzPts val="1800"/>
            </a:pPr>
            <a:r>
              <a:rPr lang="en-US" sz="1800" b="0" dirty="0"/>
              <a:t>Can process large numbers of samples simultaneously; automation increases throughput</a:t>
            </a:r>
          </a:p>
          <a:p>
            <a:pPr marL="457200" lvl="0" indent="-342900">
              <a:buSzPts val="1800"/>
            </a:pPr>
            <a:r>
              <a:rPr lang="en-US" sz="1800" b="0" dirty="0"/>
              <a:t>Require installation, training; therefore they are usually available only in centralized testing facilities</a:t>
            </a:r>
          </a:p>
          <a:p>
            <a:pPr marL="0" lvl="0" indent="0">
              <a:buNone/>
            </a:pPr>
            <a:endParaRPr lang="en-US" sz="1800" b="0" dirty="0"/>
          </a:p>
          <a:p>
            <a:pPr marL="0" lvl="0" indent="0">
              <a:spcBef>
                <a:spcPts val="360"/>
              </a:spcBef>
              <a:buNone/>
            </a:pPr>
            <a:endParaRPr lang="en-US" sz="1800" b="0" dirty="0"/>
          </a:p>
          <a:p>
            <a:endParaRPr lang="en-US" sz="1800" b="0" dirty="0"/>
          </a:p>
        </p:txBody>
      </p:sp>
      <p:pic>
        <p:nvPicPr>
          <p:cNvPr id="5" name="Google Shape;380;p44">
            <a:extLst>
              <a:ext uri="{FF2B5EF4-FFF2-40B4-BE49-F238E27FC236}">
                <a16:creationId xmlns:a16="http://schemas.microsoft.com/office/drawing/2014/main" id="{54C2D33B-3BE1-4657-A76D-05A06BD9865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9984" y="3880894"/>
            <a:ext cx="1741934" cy="18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79;p44">
            <a:extLst>
              <a:ext uri="{FF2B5EF4-FFF2-40B4-BE49-F238E27FC236}">
                <a16:creationId xmlns:a16="http://schemas.microsoft.com/office/drawing/2014/main" id="{70B576BB-8372-4384-B589-4FD0A0045F6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5979" y="1711324"/>
            <a:ext cx="3058758" cy="27432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99EF507E-4D86-4346-B43F-A644BF3955B4}"/>
              </a:ext>
            </a:extLst>
          </p:cNvPr>
          <p:cNvSpPr/>
          <p:nvPr/>
        </p:nvSpPr>
        <p:spPr>
          <a:xfrm flipH="1">
            <a:off x="7461504" y="3154680"/>
            <a:ext cx="1362456" cy="1652350"/>
          </a:xfrm>
          <a:prstGeom prst="arc">
            <a:avLst>
              <a:gd name="adj1" fmla="val 16200000"/>
              <a:gd name="adj2" fmla="val 847601"/>
            </a:avLst>
          </a:prstGeom>
          <a:ln w="25400">
            <a:solidFill>
              <a:schemeClr val="accent2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39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E7474-0E5B-4F33-B530-C1907F9C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Pros/Cons of Real-Time RT-PCR Tests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F7DF2-53CA-42DD-8FC8-7247E4114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28D226-DB2D-4209-94EB-EB7469181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7581" y="2728913"/>
            <a:ext cx="4541679" cy="3443287"/>
          </a:xfrm>
        </p:spPr>
        <p:txBody>
          <a:bodyPr/>
          <a:lstStyle/>
          <a:p>
            <a:pPr>
              <a:spcBef>
                <a:spcPts val="360"/>
              </a:spcBef>
            </a:pPr>
            <a:r>
              <a:rPr lang="en-US" sz="1800" b="0" dirty="0"/>
              <a:t>Detect active infections</a:t>
            </a:r>
          </a:p>
          <a:p>
            <a:r>
              <a:rPr lang="en-US" sz="1800" b="0" dirty="0"/>
              <a:t>Quick and easy (relatively) to define targets and design primers</a:t>
            </a:r>
          </a:p>
          <a:p>
            <a:r>
              <a:rPr lang="en-US" sz="1800" b="0" dirty="0"/>
              <a:t>Can work from simple tissue swabs (nasal or cheek) or sputum (blood not required)</a:t>
            </a:r>
          </a:p>
          <a:p>
            <a:r>
              <a:rPr lang="en-US" sz="1800" b="0" dirty="0"/>
              <a:t>High throughput</a:t>
            </a:r>
          </a:p>
          <a:p>
            <a:r>
              <a:rPr lang="en-US" sz="1800" b="0" dirty="0"/>
              <a:t>Some point-of-care (POC) options available</a:t>
            </a:r>
          </a:p>
          <a:p>
            <a:endParaRPr lang="en-US" sz="1800" b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0EA8C1-C470-44AD-B407-6B73E1E49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09260" y="1904999"/>
            <a:ext cx="5631815" cy="823912"/>
          </a:xfrm>
        </p:spPr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F77EFE-C942-4ECA-BC7C-703653C053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9260" y="2728911"/>
            <a:ext cx="5631815" cy="3443289"/>
          </a:xfrm>
        </p:spPr>
        <p:txBody>
          <a:bodyPr/>
          <a:lstStyle/>
          <a:p>
            <a:pPr>
              <a:spcBef>
                <a:spcPts val="360"/>
              </a:spcBef>
            </a:pPr>
            <a:r>
              <a:rPr lang="en-US" sz="1800" b="0" dirty="0"/>
              <a:t>Cannot detect past infection</a:t>
            </a:r>
          </a:p>
          <a:p>
            <a:r>
              <a:rPr lang="en-US" sz="1800" b="0" dirty="0"/>
              <a:t>Best suited to centralized labs (instrumentation)</a:t>
            </a:r>
          </a:p>
          <a:p>
            <a:r>
              <a:rPr lang="en-US" sz="1800" b="0" dirty="0"/>
              <a:t>Tests can take 4–6 </a:t>
            </a:r>
            <a:r>
              <a:rPr lang="en-US" sz="1800" b="0" dirty="0" err="1"/>
              <a:t>hr</a:t>
            </a:r>
            <a:r>
              <a:rPr lang="en-US" sz="1800" b="0" dirty="0"/>
              <a:t> to complete</a:t>
            </a:r>
          </a:p>
          <a:p>
            <a:r>
              <a:rPr lang="en-US" sz="1800" b="0" dirty="0"/>
              <a:t>Accuracy can depend on viral load (LOD) (false negatives) — ~80–85%</a:t>
            </a:r>
          </a:p>
          <a:p>
            <a:r>
              <a:rPr lang="en-US" sz="1800" b="0" dirty="0"/>
              <a:t>Specificity — cross-reactivity with other viruses can be an issue</a:t>
            </a:r>
          </a:p>
          <a:p>
            <a:pPr>
              <a:spcAft>
                <a:spcPts val="1000"/>
              </a:spcAft>
            </a:pPr>
            <a:r>
              <a:rPr lang="en-US" sz="1800" b="0" dirty="0"/>
              <a:t>POC options still require specific instrumentation and offer lower throughput</a:t>
            </a:r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800158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B913-5006-4DC8-B483-6FC27A6E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Droplet Digital PCR (</a:t>
            </a:r>
            <a:r>
              <a:rPr lang="en-US" dirty="0" err="1"/>
              <a:t>ddPCR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B83E-9AED-42A4-991B-70DC689121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0" dirty="0" err="1"/>
              <a:t>ddPCR</a:t>
            </a:r>
            <a:r>
              <a:rPr lang="en-US" sz="1800" b="0" dirty="0"/>
              <a:t>…</a:t>
            </a:r>
          </a:p>
          <a:p>
            <a:r>
              <a:rPr lang="en-US" sz="1800" b="0" dirty="0"/>
              <a:t>is more sensitive that other PCR methods</a:t>
            </a:r>
          </a:p>
          <a:p>
            <a:r>
              <a:rPr lang="en-US" sz="1800" b="0" dirty="0"/>
              <a:t>fractionates a sample into 20,000 droplets</a:t>
            </a:r>
          </a:p>
          <a:p>
            <a:r>
              <a:rPr lang="en-US" sz="1800" b="0" dirty="0"/>
              <a:t>amplifies DNA target in every droplet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1800" b="0" dirty="0"/>
              <a:t>Counting the positive droplets gives precise, absolute target quantification</a:t>
            </a:r>
          </a:p>
          <a:p>
            <a:endParaRPr lang="en-US" sz="1800" b="0" dirty="0"/>
          </a:p>
        </p:txBody>
      </p:sp>
      <p:pic>
        <p:nvPicPr>
          <p:cNvPr id="6" name="Google Shape;404;p47">
            <a:extLst>
              <a:ext uri="{FF2B5EF4-FFF2-40B4-BE49-F238E27FC236}">
                <a16:creationId xmlns:a16="http://schemas.microsoft.com/office/drawing/2014/main" id="{77CF2B68-6EDE-46F2-88E8-39035BC26C49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663" y="1905000"/>
            <a:ext cx="2681949" cy="427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464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CD505-6668-4121-A2D7-1C157A1D8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ddPCR</a:t>
            </a:r>
            <a:r>
              <a:rPr lang="en-US" dirty="0"/>
              <a:t> for Viral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A7F49-6F79-4194-9CBC-7495F628E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60"/>
              </a:spcBef>
              <a:buNone/>
            </a:pPr>
            <a:r>
              <a:rPr lang="en-US" sz="1600" b="0" dirty="0"/>
              <a:t>Reverse-transcription </a:t>
            </a:r>
            <a:r>
              <a:rPr lang="en-US" sz="1600" b="0" dirty="0" err="1"/>
              <a:t>ddPCR</a:t>
            </a:r>
            <a:r>
              <a:rPr lang="en-US" sz="1600" b="0" dirty="0"/>
              <a:t> combines reverse transcription with </a:t>
            </a:r>
            <a:r>
              <a:rPr lang="en-US" sz="1600" b="0" dirty="0" err="1"/>
              <a:t>ddPCR</a:t>
            </a:r>
            <a:endParaRPr lang="en-US" sz="1600" b="0" dirty="0"/>
          </a:p>
          <a:p>
            <a:pPr marL="457200" lvl="0" indent="-342900">
              <a:buSzPts val="1800"/>
            </a:pPr>
            <a:r>
              <a:rPr lang="en-US" sz="1600" b="0" dirty="0"/>
              <a:t>accurate even in samples containing high background DNA or RNA or inhibitors — accuracy of ~98%</a:t>
            </a:r>
          </a:p>
          <a:p>
            <a:pPr marL="457200" lvl="0" indent="-342900">
              <a:buSzPts val="1800"/>
            </a:pPr>
            <a:r>
              <a:rPr lang="en-US" sz="1600" b="0" dirty="0"/>
              <a:t>can discriminate between nucleotide variants common to RNA viruses</a:t>
            </a:r>
          </a:p>
          <a:p>
            <a:pPr marL="457200" lvl="0" indent="-342900">
              <a:buSzPts val="1800"/>
            </a:pPr>
            <a:r>
              <a:rPr lang="en-US" sz="1600" b="0" dirty="0"/>
              <a:t>Allows absolute quantification — no need for a standard curve (faster, easier, more accurate, uses fewer wells so higher throughput)</a:t>
            </a:r>
          </a:p>
          <a:p>
            <a:pPr marL="0" lvl="0" indent="0">
              <a:buNone/>
            </a:pPr>
            <a:endParaRPr lang="en-US" sz="1600" b="0" dirty="0"/>
          </a:p>
          <a:p>
            <a:pPr marL="0" lvl="0" indent="0">
              <a:spcAft>
                <a:spcPts val="1000"/>
              </a:spcAft>
              <a:buNone/>
            </a:pPr>
            <a:r>
              <a:rPr lang="en-US" sz="1600" b="0" dirty="0"/>
              <a:t>RT-</a:t>
            </a:r>
            <a:r>
              <a:rPr lang="en-US" sz="1600" b="0" dirty="0" err="1"/>
              <a:t>ddPCR</a:t>
            </a:r>
            <a:r>
              <a:rPr lang="en-US" sz="1600" b="0" dirty="0"/>
              <a:t> useful for viral diagnostics, therapy development, and vaccine production</a:t>
            </a:r>
          </a:p>
        </p:txBody>
      </p:sp>
    </p:spTree>
    <p:extLst>
      <p:ext uri="{BB962C8B-B14F-4D97-AF65-F5344CB8AC3E}">
        <p14:creationId xmlns:p14="http://schemas.microsoft.com/office/powerpoint/2010/main" val="680868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3C258-86AB-4E3D-96D7-83664AB2C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ELISA-Based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1F4C4-A642-4C65-B7F6-A0C670ADD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6037897" cy="4264882"/>
          </a:xfrm>
        </p:spPr>
        <p:txBody>
          <a:bodyPr/>
          <a:lstStyle/>
          <a:p>
            <a:r>
              <a:rPr lang="en-US" sz="1800" b="0" dirty="0"/>
              <a:t>Virus proteins are antigens</a:t>
            </a:r>
          </a:p>
          <a:p>
            <a:r>
              <a:rPr lang="en-US" sz="1800" b="0" dirty="0"/>
              <a:t>The immune system produces antibodies against the viral antigens</a:t>
            </a:r>
          </a:p>
          <a:p>
            <a:r>
              <a:rPr lang="en-US" sz="1800" b="0" dirty="0"/>
              <a:t>ELISA uses the specificity of antibodies to detect antigens or antibodies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0F0A3B82-0AD5-4F95-A53D-64FBE7926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r="13715"/>
          <a:stretch/>
        </p:blipFill>
        <p:spPr>
          <a:xfrm rot="21059824">
            <a:off x="8123124" y="1588119"/>
            <a:ext cx="2676437" cy="2676437"/>
          </a:xfrm>
          <a:prstGeom prst="ellipse">
            <a:avLst/>
          </a:prstGeom>
          <a:ln w="76200">
            <a:solidFill>
              <a:schemeClr val="tx1">
                <a:lumMod val="25000"/>
                <a:lumOff val="75000"/>
              </a:schemeClr>
            </a:solidFill>
          </a:ln>
        </p:spPr>
      </p:pic>
      <p:pic>
        <p:nvPicPr>
          <p:cNvPr id="6" name="Google Shape;116;p17">
            <a:extLst>
              <a:ext uri="{FF2B5EF4-FFF2-40B4-BE49-F238E27FC236}">
                <a16:creationId xmlns:a16="http://schemas.microsoft.com/office/drawing/2014/main" id="{D255282D-AD68-4D31-B7F7-93D06FF264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044" b="4706"/>
          <a:stretch/>
        </p:blipFill>
        <p:spPr>
          <a:xfrm>
            <a:off x="6137175" y="3582273"/>
            <a:ext cx="622657" cy="62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7">
            <a:extLst>
              <a:ext uri="{FF2B5EF4-FFF2-40B4-BE49-F238E27FC236}">
                <a16:creationId xmlns:a16="http://schemas.microsoft.com/office/drawing/2014/main" id="{E8BFD562-1D1B-4C9A-A7FC-E73CAEB37927}"/>
              </a:ext>
            </a:extLst>
          </p:cNvPr>
          <p:cNvPicPr preferRelativeResize="0"/>
          <p:nvPr/>
        </p:nvPicPr>
        <p:blipFill rotWithShape="1">
          <a:blip r:embed="rId3">
            <a:alphaModFix amt="60000"/>
          </a:blip>
          <a:srcRect r="5044" b="4706"/>
          <a:stretch/>
        </p:blipFill>
        <p:spPr>
          <a:xfrm>
            <a:off x="6459527" y="4745736"/>
            <a:ext cx="433009" cy="4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6;p17">
            <a:extLst>
              <a:ext uri="{FF2B5EF4-FFF2-40B4-BE49-F238E27FC236}">
                <a16:creationId xmlns:a16="http://schemas.microsoft.com/office/drawing/2014/main" id="{3E49C7AF-624F-44C8-9C4B-C347C63AB325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r="5044" b="4706"/>
          <a:stretch/>
        </p:blipFill>
        <p:spPr>
          <a:xfrm>
            <a:off x="7418226" y="3977612"/>
            <a:ext cx="583509" cy="58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6;p17">
            <a:extLst>
              <a:ext uri="{FF2B5EF4-FFF2-40B4-BE49-F238E27FC236}">
                <a16:creationId xmlns:a16="http://schemas.microsoft.com/office/drawing/2014/main" id="{39950E15-299B-436D-95AE-4B21B5F75CE7}"/>
              </a:ext>
            </a:extLst>
          </p:cNvPr>
          <p:cNvPicPr preferRelativeResize="0"/>
          <p:nvPr/>
        </p:nvPicPr>
        <p:blipFill rotWithShape="1">
          <a:blip r:embed="rId3">
            <a:alphaModFix amt="40000"/>
          </a:blip>
          <a:srcRect r="5044" b="4706"/>
          <a:stretch/>
        </p:blipFill>
        <p:spPr>
          <a:xfrm>
            <a:off x="7012024" y="3484119"/>
            <a:ext cx="313117" cy="31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6;p17">
            <a:extLst>
              <a:ext uri="{FF2B5EF4-FFF2-40B4-BE49-F238E27FC236}">
                <a16:creationId xmlns:a16="http://schemas.microsoft.com/office/drawing/2014/main" id="{F0BE6B7C-3ACE-41DD-A21E-F6C94B513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044" b="4706"/>
          <a:stretch/>
        </p:blipFill>
        <p:spPr>
          <a:xfrm>
            <a:off x="6802686" y="4814712"/>
            <a:ext cx="981717" cy="985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689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2E47-1C6E-41BB-950D-13D6938A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SARS-CoV-2 Infection Timeline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FE19B4-4820-4E53-87E8-CEDBCC2038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263" y="2289682"/>
            <a:ext cx="5062536" cy="3502599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A21BBC-BA88-46CC-B800-01D498BE9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7376" y="2289681"/>
            <a:ext cx="4703699" cy="3887281"/>
          </a:xfrm>
        </p:spPr>
        <p:txBody>
          <a:bodyPr/>
          <a:lstStyle/>
          <a:p>
            <a:r>
              <a:rPr lang="en-US" sz="1800" b="0" dirty="0"/>
              <a:t>As the virus multiplies, the concentration of viral antigens increase</a:t>
            </a:r>
          </a:p>
          <a:p>
            <a:r>
              <a:rPr lang="en-US" sz="1800" b="0" dirty="0"/>
              <a:t>The immune system produces antibodies IgA, IgM, and IgG in response to infection</a:t>
            </a:r>
          </a:p>
          <a:p>
            <a:r>
              <a:rPr lang="en-US" sz="1800" b="0" dirty="0"/>
              <a:t>As the immune response increases, the viral antigen concentration decreases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CF2AD-DBC5-4856-965A-B054CC590F5F}"/>
              </a:ext>
            </a:extLst>
          </p:cNvPr>
          <p:cNvSpPr txBox="1"/>
          <p:nvPr/>
        </p:nvSpPr>
        <p:spPr>
          <a:xfrm>
            <a:off x="1189703" y="5938684"/>
            <a:ext cx="4906297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900" dirty="0"/>
              <a:t>This graph is for illustrative purposes only - each type of infection has its own specific timeline.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04639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F70A-098B-4C8F-BDE8-F0148841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Enzyme-Linked Immunosorbent Assay (ELISA)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C528-1E10-4C58-B0BA-70803DB1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5317807" cy="4264882"/>
          </a:xfrm>
        </p:spPr>
        <p:txBody>
          <a:bodyPr/>
          <a:lstStyle/>
          <a:p>
            <a:pPr>
              <a:spcBef>
                <a:spcPts val="360"/>
              </a:spcBef>
            </a:pPr>
            <a:r>
              <a:rPr lang="en-US" sz="1800" b="0" dirty="0"/>
              <a:t>ELISA is a very common diagnostic technique</a:t>
            </a:r>
          </a:p>
          <a:p>
            <a:r>
              <a:rPr lang="en-US" sz="1800" b="0" dirty="0"/>
              <a:t>Rapid, easy, does not require instrumentation</a:t>
            </a:r>
          </a:p>
          <a:p>
            <a:r>
              <a:rPr lang="en-US" sz="1800" b="0" dirty="0"/>
              <a:t>Can detect active AND past infections</a:t>
            </a:r>
          </a:p>
          <a:p>
            <a:r>
              <a:rPr lang="en-US" sz="1800" b="0" dirty="0"/>
              <a:t>ELISA requires specific antigens or antibodies.</a:t>
            </a:r>
          </a:p>
          <a:p>
            <a:r>
              <a:rPr lang="en-US" sz="1800" b="0" dirty="0"/>
              <a:t>Lateral Flow versions (LFIA) use ELISA principles on a nitrocellulose strip.</a:t>
            </a:r>
          </a:p>
          <a:p>
            <a:r>
              <a:rPr lang="en-US" sz="1800" b="0" dirty="0"/>
              <a:t>Examples include:</a:t>
            </a:r>
          </a:p>
          <a:p>
            <a:pPr lvl="1">
              <a:spcBef>
                <a:spcPts val="360"/>
              </a:spcBef>
            </a:pPr>
            <a:r>
              <a:rPr lang="en-US" sz="1400" dirty="0"/>
              <a:t>Pregnancy, ovulation tests</a:t>
            </a:r>
          </a:p>
          <a:p>
            <a:pPr lvl="1">
              <a:spcBef>
                <a:spcPts val="360"/>
              </a:spcBef>
            </a:pPr>
            <a:r>
              <a:rPr lang="en-US" sz="1400" dirty="0"/>
              <a:t>Rapid Strep test</a:t>
            </a:r>
          </a:p>
          <a:p>
            <a:pPr lvl="1">
              <a:spcBef>
                <a:spcPts val="360"/>
              </a:spcBef>
            </a:pPr>
            <a:r>
              <a:rPr lang="en-US" sz="1400" dirty="0"/>
              <a:t>Flu test</a:t>
            </a:r>
          </a:p>
          <a:p>
            <a:endParaRPr lang="en-US" sz="1800" b="0" dirty="0"/>
          </a:p>
          <a:p>
            <a:pPr>
              <a:spcBef>
                <a:spcPts val="360"/>
              </a:spcBef>
            </a:pPr>
            <a:endParaRPr lang="en-US" sz="1800" b="0" dirty="0"/>
          </a:p>
          <a:p>
            <a:pPr marL="0" lvl="0" indent="0">
              <a:spcBef>
                <a:spcPts val="360"/>
              </a:spcBef>
              <a:buNone/>
            </a:pPr>
            <a:endParaRPr lang="en-US" sz="1800" b="0" dirty="0"/>
          </a:p>
        </p:txBody>
      </p:sp>
      <p:pic>
        <p:nvPicPr>
          <p:cNvPr id="4" name="Google Shape;476;p55">
            <a:extLst>
              <a:ext uri="{FF2B5EF4-FFF2-40B4-BE49-F238E27FC236}">
                <a16:creationId xmlns:a16="http://schemas.microsoft.com/office/drawing/2014/main" id="{F6F55208-8763-41A9-95E5-608474CD3F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93310" y="2886382"/>
            <a:ext cx="4641427" cy="27100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6FB3A-BA18-462E-B36E-8248D46F050D}"/>
              </a:ext>
            </a:extLst>
          </p:cNvPr>
          <p:cNvSpPr txBox="1"/>
          <p:nvPr/>
        </p:nvSpPr>
        <p:spPr>
          <a:xfrm>
            <a:off x="6477295" y="2470883"/>
            <a:ext cx="2752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A pregnancy test is based on the same principles as ELISA. </a:t>
            </a:r>
          </a:p>
        </p:txBody>
      </p:sp>
    </p:spTree>
    <p:extLst>
      <p:ext uri="{BB962C8B-B14F-4D97-AF65-F5344CB8AC3E}">
        <p14:creationId xmlns:p14="http://schemas.microsoft.com/office/powerpoint/2010/main" val="52979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2E47-1C6E-41BB-950D-13D6938A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SARS-CoV-2 Infection Timeline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FE19B4-4820-4E53-87E8-CEDBCC2038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263" y="2289682"/>
            <a:ext cx="5062536" cy="3502599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A21BBC-BA88-46CC-B800-01D498BE9F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Which analytes are from the virus?</a:t>
            </a:r>
          </a:p>
          <a:p>
            <a:r>
              <a:rPr lang="en-US" dirty="0"/>
              <a:t>Which are from the patient?</a:t>
            </a:r>
          </a:p>
          <a:p>
            <a:r>
              <a:rPr lang="en-US" dirty="0"/>
              <a:t>Which analyte(s) would be the most useful for detection:</a:t>
            </a:r>
          </a:p>
          <a:p>
            <a:pPr lvl="1"/>
            <a:r>
              <a:rPr lang="en-US" dirty="0"/>
              <a:t>during the onset of symptoms?</a:t>
            </a:r>
          </a:p>
          <a:p>
            <a:pPr lvl="1"/>
            <a:r>
              <a:rPr lang="en-US" dirty="0"/>
              <a:t>after recovery?</a:t>
            </a:r>
          </a:p>
          <a:p>
            <a:pPr lvl="1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CF2AD-DBC5-4856-965A-B054CC590F5F}"/>
              </a:ext>
            </a:extLst>
          </p:cNvPr>
          <p:cNvSpPr txBox="1"/>
          <p:nvPr/>
        </p:nvSpPr>
        <p:spPr>
          <a:xfrm>
            <a:off x="1189703" y="5938684"/>
            <a:ext cx="4906297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900" dirty="0"/>
              <a:t>This graph is for illustrative purposes only - each type of infection has its own specific timeline.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30427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D7C9-FF80-46DA-BD3E-88B328CC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of SARS-CoV-2 Proteins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6DE8-6F9C-4438-9E06-E49DC6FF5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473" y="1907318"/>
            <a:ext cx="4779602" cy="4264882"/>
          </a:xfrm>
        </p:spPr>
        <p:txBody>
          <a:bodyPr/>
          <a:lstStyle/>
          <a:p>
            <a:r>
              <a:rPr lang="en-US" b="0" dirty="0"/>
              <a:t>Nucleocapsid (N)</a:t>
            </a:r>
          </a:p>
          <a:p>
            <a:r>
              <a:rPr lang="en-US" b="0" dirty="0"/>
              <a:t>Membrane (M)</a:t>
            </a:r>
          </a:p>
          <a:p>
            <a:r>
              <a:rPr lang="en-US" b="0" dirty="0"/>
              <a:t>Envelope (E)</a:t>
            </a:r>
          </a:p>
          <a:p>
            <a:r>
              <a:rPr lang="en-US" b="0" dirty="0"/>
              <a:t>Spike (S)</a:t>
            </a:r>
          </a:p>
          <a:p>
            <a:endParaRPr lang="en-US" b="0" dirty="0"/>
          </a:p>
          <a:p>
            <a:pPr marL="0" indent="0">
              <a:buNone/>
            </a:pPr>
            <a:r>
              <a:rPr lang="en-US" b="0" dirty="0"/>
              <a:t>The spike protein is very “immunogenic” — the human body produces antibodies against the spike protein.</a:t>
            </a:r>
          </a:p>
        </p:txBody>
      </p:sp>
      <p:pic>
        <p:nvPicPr>
          <p:cNvPr id="4" name="Google Shape;190;p24">
            <a:extLst>
              <a:ext uri="{FF2B5EF4-FFF2-40B4-BE49-F238E27FC236}">
                <a16:creationId xmlns:a16="http://schemas.microsoft.com/office/drawing/2014/main" id="{0C6C8709-CB7A-4D67-9DBD-09470AAE0C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721" t="11440" b="11584"/>
          <a:stretch/>
        </p:blipFill>
        <p:spPr>
          <a:xfrm>
            <a:off x="957263" y="2069730"/>
            <a:ext cx="5055553" cy="37560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0E1C16-D3CE-47F5-931D-0BE8E949CAA9}"/>
              </a:ext>
            </a:extLst>
          </p:cNvPr>
          <p:cNvSpPr txBox="1"/>
          <p:nvPr/>
        </p:nvSpPr>
        <p:spPr>
          <a:xfrm>
            <a:off x="957263" y="5825777"/>
            <a:ext cx="487326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ea typeface="Arial Black"/>
                <a:cs typeface="Arial Black"/>
                <a:sym typeface="Arial Black"/>
              </a:rPr>
              <a:t>www.scientificanimations.com/wiki-images/, CC BY-SA 4.0 commons.wikimedia.org/w/</a:t>
            </a:r>
            <a:r>
              <a:rPr lang="en-US" sz="600" dirty="0" err="1">
                <a:ea typeface="Arial Black"/>
                <a:cs typeface="Arial Black"/>
                <a:sym typeface="Arial Black"/>
              </a:rPr>
              <a:t>index.php?curid</a:t>
            </a:r>
            <a:r>
              <a:rPr lang="en-US" sz="600" dirty="0">
                <a:ea typeface="Arial Black"/>
                <a:cs typeface="Arial Black"/>
                <a:sym typeface="Arial Black"/>
              </a:rPr>
              <a:t>=86436446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895666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FCAD-5CB4-4342-B8C1-C4CFDAE6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of SARS-CoV-2 by ELISA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D1550-2803-47B4-BE5C-04F818816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Antigen detection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EF82AF-4983-4B2E-BE41-8F8702E992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0" dirty="0"/>
              <a:t>Screen patient for presence of the virus</a:t>
            </a:r>
          </a:p>
          <a:p>
            <a:r>
              <a:rPr lang="en-US" sz="1800" b="0" dirty="0"/>
              <a:t>Example —Yang AS et al. (2020) used monoclonal antibodies to screen patients for N-protein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5E5A03-88AB-4594-9445-90A0E40A2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Antibody detection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559BB8-1B97-4254-B409-DB27B5BBC27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0" dirty="0"/>
              <a:t>Screen patient for anti-virus antibodies. Sometimes called a serology test</a:t>
            </a:r>
          </a:p>
          <a:p>
            <a:r>
              <a:rPr lang="en-US" sz="1800" b="0" dirty="0"/>
              <a:t>Example — </a:t>
            </a:r>
            <a:r>
              <a:rPr lang="en-US" sz="1800" b="0" dirty="0" err="1"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Amanat</a:t>
            </a:r>
            <a:r>
              <a:rPr lang="en-US" sz="1800" b="0" dirty="0"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(2020</a:t>
            </a:r>
            <a:r>
              <a:rPr lang="en-US" sz="1800" b="0" dirty="0">
                <a:highlight>
                  <a:srgbClr val="FFFFFF"/>
                </a:highlight>
              </a:rPr>
              <a:t>)</a:t>
            </a:r>
            <a:r>
              <a:rPr lang="en-US" sz="1800" b="0" dirty="0">
                <a:highlight>
                  <a:schemeClr val="lt1"/>
                </a:highlight>
              </a:rPr>
              <a:t> used recombinant S protein to screen patient samples for anti-S antibodies</a:t>
            </a:r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077738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341696" y="114865"/>
            <a:ext cx="11516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Antigen Detection ELISA Components</a:t>
            </a:r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body" idx="1"/>
          </p:nvPr>
        </p:nvSpPr>
        <p:spPr>
          <a:xfrm>
            <a:off x="341700" y="1358400"/>
            <a:ext cx="5653200" cy="48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Antigen </a:t>
            </a:r>
            <a:r>
              <a:rPr lang="en-US" sz="1800"/>
              <a:t>— in an </a:t>
            </a:r>
            <a:r>
              <a:rPr lang="en-US" sz="1800" b="1"/>
              <a:t>antigen detection ELISA</a:t>
            </a:r>
            <a:r>
              <a:rPr lang="en-US" sz="1800"/>
              <a:t>, the patient sample is tested for the presence of antigens from viruses, bacteria, etc.</a:t>
            </a:r>
            <a:endParaRPr sz="18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Primary antibody </a:t>
            </a:r>
            <a:r>
              <a:rPr lang="en-US" sz="1800"/>
              <a:t>— binds to the antigen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can be produced in a lab by injecting the target antigen into an animal and then harvesting the serum</a:t>
            </a:r>
            <a:endParaRPr sz="18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Secondary antibody </a:t>
            </a:r>
            <a:r>
              <a:rPr lang="en-US" sz="1800"/>
              <a:t>— binds to the constant region of the primary antibody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made by injecting the primary antibodies from one animal into a different animal 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secondary antibodies are attached to an </a:t>
            </a:r>
            <a:r>
              <a:rPr lang="en-US" sz="1800" b="1"/>
              <a:t>enzyme</a:t>
            </a:r>
            <a:r>
              <a:rPr lang="en-US" sz="1800"/>
              <a:t> which catalyzes a color change when substrate is added</a:t>
            </a:r>
            <a:endParaRPr sz="18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Substrate </a:t>
            </a:r>
            <a:r>
              <a:rPr lang="en-US" sz="1800"/>
              <a:t>— changes color in the presence of the enzyme, indicating a positive result</a:t>
            </a:r>
            <a:endParaRPr sz="1800"/>
          </a:p>
        </p:txBody>
      </p:sp>
      <p:sp>
        <p:nvSpPr>
          <p:cNvPr id="88" name="Google Shape;88;p9"/>
          <p:cNvSpPr txBox="1">
            <a:spLocks noGrp="1"/>
          </p:cNvSpPr>
          <p:nvPr>
            <p:ph type="sldNum" idx="12"/>
          </p:nvPr>
        </p:nvSpPr>
        <p:spPr>
          <a:xfrm>
            <a:off x="341696" y="6356350"/>
            <a:ext cx="322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89" name="Google Shape;89;p9"/>
          <p:cNvSpPr txBox="1"/>
          <p:nvPr/>
        </p:nvSpPr>
        <p:spPr>
          <a:xfrm>
            <a:off x="7555550" y="2612183"/>
            <a:ext cx="2341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</a:t>
            </a:r>
            <a:r>
              <a:rPr lang="en-US" sz="1600" b="1">
                <a:solidFill>
                  <a:schemeClr val="dk1"/>
                </a:solidFill>
              </a:rPr>
              <a:t> </a:t>
            </a:r>
            <a:endParaRPr sz="1600" b="1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Antibody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(rabbit anti-virus)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0" name="Google Shape;90;p9"/>
          <p:cNvSpPr txBox="1"/>
          <p:nvPr/>
        </p:nvSpPr>
        <p:spPr>
          <a:xfrm>
            <a:off x="7775300" y="4223875"/>
            <a:ext cx="1902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Antibody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(goat anti-rabbit)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1" name="Google Shape;91;p9"/>
          <p:cNvSpPr txBox="1"/>
          <p:nvPr/>
        </p:nvSpPr>
        <p:spPr>
          <a:xfrm>
            <a:off x="8026094" y="5374274"/>
            <a:ext cx="140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Enzyme</a:t>
            </a:r>
            <a:endParaRPr sz="1600"/>
          </a:p>
        </p:txBody>
      </p:sp>
      <p:pic>
        <p:nvPicPr>
          <p:cNvPr id="92" name="Google Shape;92;p9" descr="A picture containing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8713" y="4147132"/>
            <a:ext cx="1290348" cy="129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9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0771" y="2439032"/>
            <a:ext cx="1186232" cy="118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9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6848" y="1249051"/>
            <a:ext cx="694077" cy="69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9" descr="Line arrow Counter clockwise curv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194501">
            <a:off x="6334430" y="1780706"/>
            <a:ext cx="743050" cy="7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9"/>
          <p:cNvSpPr txBox="1"/>
          <p:nvPr/>
        </p:nvSpPr>
        <p:spPr>
          <a:xfrm>
            <a:off x="8045300" y="1272996"/>
            <a:ext cx="1362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Antigen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(virus)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97" name="Google Shape;97;p9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883061">
            <a:off x="6194186" y="2474365"/>
            <a:ext cx="857287" cy="85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9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883061">
            <a:off x="6194186" y="4164710"/>
            <a:ext cx="857287" cy="85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9" descr="Line arrow Counter clockwise curv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194501">
            <a:off x="6377261" y="3421483"/>
            <a:ext cx="743050" cy="7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274963">
            <a:off x="9701921" y="1157190"/>
            <a:ext cx="934376" cy="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47116">
            <a:off x="9622467" y="1925949"/>
            <a:ext cx="2195950" cy="136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7405166">
            <a:off x="9702673" y="4148052"/>
            <a:ext cx="2374778" cy="140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928570">
            <a:off x="11009282" y="5562782"/>
            <a:ext cx="1043732" cy="4807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9"/>
          <p:cNvCxnSpPr/>
          <p:nvPr/>
        </p:nvCxnSpPr>
        <p:spPr>
          <a:xfrm>
            <a:off x="9226900" y="1503150"/>
            <a:ext cx="42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9"/>
          <p:cNvCxnSpPr/>
          <p:nvPr/>
        </p:nvCxnSpPr>
        <p:spPr>
          <a:xfrm>
            <a:off x="9258175" y="2947900"/>
            <a:ext cx="125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9"/>
          <p:cNvCxnSpPr/>
          <p:nvPr/>
        </p:nvCxnSpPr>
        <p:spPr>
          <a:xfrm>
            <a:off x="9296650" y="4593363"/>
            <a:ext cx="891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9"/>
          <p:cNvCxnSpPr/>
          <p:nvPr/>
        </p:nvCxnSpPr>
        <p:spPr>
          <a:xfrm>
            <a:off x="7510925" y="1518750"/>
            <a:ext cx="752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09;p9"/>
          <p:cNvCxnSpPr/>
          <p:nvPr/>
        </p:nvCxnSpPr>
        <p:spPr>
          <a:xfrm>
            <a:off x="9310650" y="5585350"/>
            <a:ext cx="1650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p9"/>
          <p:cNvSpPr txBox="1"/>
          <p:nvPr/>
        </p:nvSpPr>
        <p:spPr>
          <a:xfrm>
            <a:off x="8026094" y="5831474"/>
            <a:ext cx="140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Substrate</a:t>
            </a:r>
            <a:endParaRPr sz="1600"/>
          </a:p>
        </p:txBody>
      </p:sp>
      <p:cxnSp>
        <p:nvCxnSpPr>
          <p:cNvPr id="111" name="Google Shape;111;p9"/>
          <p:cNvCxnSpPr/>
          <p:nvPr/>
        </p:nvCxnSpPr>
        <p:spPr>
          <a:xfrm>
            <a:off x="9323327" y="6042550"/>
            <a:ext cx="1650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"/>
          <p:cNvSpPr txBox="1">
            <a:spLocks noGrp="1"/>
          </p:cNvSpPr>
          <p:nvPr>
            <p:ph type="title"/>
          </p:nvPr>
        </p:nvSpPr>
        <p:spPr>
          <a:xfrm>
            <a:off x="341696" y="114865"/>
            <a:ext cx="11516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Coronavirus Antibody Detection ELISA</a:t>
            </a:r>
            <a:endParaRPr/>
          </a:p>
        </p:txBody>
      </p:sp>
      <p:sp>
        <p:nvSpPr>
          <p:cNvPr id="375" name="Google Shape;375;p23"/>
          <p:cNvSpPr txBox="1">
            <a:spLocks noGrp="1"/>
          </p:cNvSpPr>
          <p:nvPr>
            <p:ph type="sldNum" idx="12"/>
          </p:nvPr>
        </p:nvSpPr>
        <p:spPr>
          <a:xfrm>
            <a:off x="341696" y="6356350"/>
            <a:ext cx="322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377" name="Google Shape;377;p23" descr="A picture containing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154" y="4118991"/>
            <a:ext cx="1055663" cy="105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3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783" y="2835631"/>
            <a:ext cx="567840" cy="567843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3"/>
          <p:cNvSpPr txBox="1"/>
          <p:nvPr/>
        </p:nvSpPr>
        <p:spPr>
          <a:xfrm>
            <a:off x="1198952" y="2831325"/>
            <a:ext cx="20268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262626"/>
                </a:solidFill>
              </a:rPr>
              <a:t>Coronavirus infects person</a:t>
            </a:r>
            <a:endParaRPr sz="1600">
              <a:solidFill>
                <a:srgbClr val="262626"/>
              </a:solidFill>
            </a:endParaRPr>
          </a:p>
        </p:txBody>
      </p:sp>
      <p:sp>
        <p:nvSpPr>
          <p:cNvPr id="380" name="Google Shape;38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explorer.bio-rad.com</a:t>
            </a:r>
            <a:endParaRPr dirty="0"/>
          </a:p>
        </p:txBody>
      </p:sp>
      <p:pic>
        <p:nvPicPr>
          <p:cNvPr id="381" name="Google Shape;38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274965">
            <a:off x="10058825" y="1743379"/>
            <a:ext cx="764438" cy="76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47118">
            <a:off x="9993819" y="2372322"/>
            <a:ext cx="1796565" cy="111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405155">
            <a:off x="10059439" y="4190284"/>
            <a:ext cx="1942867" cy="114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928580">
            <a:off x="11128408" y="5347711"/>
            <a:ext cx="853902" cy="39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082" y="3856969"/>
            <a:ext cx="896151" cy="89615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3"/>
          <p:cNvSpPr txBox="1"/>
          <p:nvPr/>
        </p:nvSpPr>
        <p:spPr>
          <a:xfrm>
            <a:off x="558175" y="2059312"/>
            <a:ext cx="3619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62626"/>
                </a:solidFill>
              </a:rPr>
              <a:t>Coronavirus Infection</a:t>
            </a:r>
            <a:endParaRPr sz="2400">
              <a:solidFill>
                <a:srgbClr val="262626"/>
              </a:solidFill>
            </a:endParaRPr>
          </a:p>
        </p:txBody>
      </p:sp>
      <p:sp>
        <p:nvSpPr>
          <p:cNvPr id="387" name="Google Shape;387;p23"/>
          <p:cNvSpPr txBox="1"/>
          <p:nvPr/>
        </p:nvSpPr>
        <p:spPr>
          <a:xfrm>
            <a:off x="5195442" y="1208183"/>
            <a:ext cx="616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62626"/>
                </a:solidFill>
              </a:rPr>
              <a:t>Coronavirus Antibody Detection ELISA</a:t>
            </a:r>
            <a:endParaRPr sz="2400">
              <a:solidFill>
                <a:srgbClr val="262626"/>
              </a:solidFill>
            </a:endParaRPr>
          </a:p>
        </p:txBody>
      </p:sp>
      <p:pic>
        <p:nvPicPr>
          <p:cNvPr id="388" name="Google Shape;388;p23" descr="Line arrow Counter clockwise curv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0194499">
            <a:off x="-64544" y="3341392"/>
            <a:ext cx="607906" cy="60790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3"/>
          <p:cNvSpPr txBox="1"/>
          <p:nvPr/>
        </p:nvSpPr>
        <p:spPr>
          <a:xfrm>
            <a:off x="1135700" y="3735950"/>
            <a:ext cx="20268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262626"/>
                </a:solidFill>
              </a:rPr>
              <a:t>Person makes antibodies against coronavirus</a:t>
            </a:r>
            <a:endParaRPr sz="1600">
              <a:solidFill>
                <a:srgbClr val="262626"/>
              </a:solidFill>
            </a:endParaRPr>
          </a:p>
        </p:txBody>
      </p:sp>
      <p:pic>
        <p:nvPicPr>
          <p:cNvPr id="390" name="Google Shape;39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274965">
            <a:off x="3759750" y="2657779"/>
            <a:ext cx="764438" cy="76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47118">
            <a:off x="3237544" y="3896322"/>
            <a:ext cx="1796565" cy="111994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3"/>
          <p:cNvSpPr txBox="1"/>
          <p:nvPr/>
        </p:nvSpPr>
        <p:spPr>
          <a:xfrm>
            <a:off x="6608868" y="1764525"/>
            <a:ext cx="30117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Antigen</a:t>
            </a:r>
            <a:endParaRPr sz="16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(lab-purified coronavirus S protein)</a:t>
            </a:r>
            <a:endParaRPr sz="1600" dirty="0">
              <a:solidFill>
                <a:schemeClr val="dk1"/>
              </a:solidFill>
            </a:endParaRPr>
          </a:p>
        </p:txBody>
      </p:sp>
      <p:grpSp>
        <p:nvGrpSpPr>
          <p:cNvPr id="393" name="Google Shape;393;p23"/>
          <p:cNvGrpSpPr/>
          <p:nvPr/>
        </p:nvGrpSpPr>
        <p:grpSpPr>
          <a:xfrm>
            <a:off x="5513155" y="1652129"/>
            <a:ext cx="1289658" cy="1261310"/>
            <a:chOff x="6314848" y="1575929"/>
            <a:chExt cx="1289658" cy="1261310"/>
          </a:xfrm>
        </p:grpSpPr>
        <p:pic>
          <p:nvPicPr>
            <p:cNvPr id="394" name="Google Shape;394;p2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-1140021">
              <a:off x="6700698" y="1683813"/>
              <a:ext cx="795924" cy="795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2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314848" y="1683813"/>
              <a:ext cx="795924" cy="795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2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09308">
              <a:off x="6495635" y="1943175"/>
              <a:ext cx="795924" cy="7959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7" name="Google Shape;397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15451" y="2900028"/>
            <a:ext cx="896151" cy="89615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3"/>
          <p:cNvSpPr txBox="1"/>
          <p:nvPr/>
        </p:nvSpPr>
        <p:spPr>
          <a:xfrm>
            <a:off x="6538726" y="2767682"/>
            <a:ext cx="3151984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Patient Sample</a:t>
            </a:r>
            <a:endParaRPr sz="16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(anti-coronavirus antibodies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will be present in sample if patient was infected)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99" name="Google Shape;399;p23"/>
          <p:cNvSpPr txBox="1"/>
          <p:nvPr/>
        </p:nvSpPr>
        <p:spPr>
          <a:xfrm>
            <a:off x="6336655" y="4037018"/>
            <a:ext cx="3556126" cy="11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Secondary Antibody,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goat anti-human</a:t>
            </a:r>
            <a:endParaRPr sz="16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(binds if anti-coronavirus human antibodies are present in the sample)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29" name="Google Shape;313;p20">
            <a:extLst>
              <a:ext uri="{FF2B5EF4-FFF2-40B4-BE49-F238E27FC236}">
                <a16:creationId xmlns:a16="http://schemas.microsoft.com/office/drawing/2014/main" id="{D261BACE-5E6E-4C6E-833C-EFAD0544EA7E}"/>
              </a:ext>
            </a:extLst>
          </p:cNvPr>
          <p:cNvSpPr txBox="1"/>
          <p:nvPr/>
        </p:nvSpPr>
        <p:spPr>
          <a:xfrm>
            <a:off x="7414368" y="5226445"/>
            <a:ext cx="140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Enzyme</a:t>
            </a:r>
            <a:endParaRPr sz="1600" dirty="0">
              <a:solidFill>
                <a:schemeClr val="dk1"/>
              </a:solidFill>
            </a:endParaRPr>
          </a:p>
        </p:txBody>
      </p:sp>
      <p:cxnSp>
        <p:nvCxnSpPr>
          <p:cNvPr id="30" name="Google Shape;330;p20">
            <a:extLst>
              <a:ext uri="{FF2B5EF4-FFF2-40B4-BE49-F238E27FC236}">
                <a16:creationId xmlns:a16="http://schemas.microsoft.com/office/drawing/2014/main" id="{3625E1F5-0438-41DE-906D-E722BDF34393}"/>
              </a:ext>
            </a:extLst>
          </p:cNvPr>
          <p:cNvCxnSpPr>
            <a:cxnSpLocks/>
          </p:cNvCxnSpPr>
          <p:nvPr/>
        </p:nvCxnSpPr>
        <p:spPr>
          <a:xfrm>
            <a:off x="8684062" y="5415618"/>
            <a:ext cx="225041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31;p20">
            <a:extLst>
              <a:ext uri="{FF2B5EF4-FFF2-40B4-BE49-F238E27FC236}">
                <a16:creationId xmlns:a16="http://schemas.microsoft.com/office/drawing/2014/main" id="{C82488EF-041D-4DD0-8BD1-92D7C8AF8418}"/>
              </a:ext>
            </a:extLst>
          </p:cNvPr>
          <p:cNvSpPr txBox="1"/>
          <p:nvPr/>
        </p:nvSpPr>
        <p:spPr>
          <a:xfrm>
            <a:off x="7414368" y="5612461"/>
            <a:ext cx="140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Substrate</a:t>
            </a:r>
            <a:endParaRPr sz="1600"/>
          </a:p>
        </p:txBody>
      </p:sp>
      <p:cxnSp>
        <p:nvCxnSpPr>
          <p:cNvPr id="32" name="Google Shape;332;p20">
            <a:extLst>
              <a:ext uri="{FF2B5EF4-FFF2-40B4-BE49-F238E27FC236}">
                <a16:creationId xmlns:a16="http://schemas.microsoft.com/office/drawing/2014/main" id="{EC6AE15E-EADC-43F0-A278-DA5936314985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8815068" y="5796161"/>
            <a:ext cx="2179635" cy="9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0;p20">
            <a:extLst>
              <a:ext uri="{FF2B5EF4-FFF2-40B4-BE49-F238E27FC236}">
                <a16:creationId xmlns:a16="http://schemas.microsoft.com/office/drawing/2014/main" id="{A1BA8E4F-AB59-4FF3-A630-5A458A4BDB2B}"/>
              </a:ext>
            </a:extLst>
          </p:cNvPr>
          <p:cNvCxnSpPr>
            <a:cxnSpLocks/>
          </p:cNvCxnSpPr>
          <p:nvPr/>
        </p:nvCxnSpPr>
        <p:spPr>
          <a:xfrm>
            <a:off x="9188402" y="4407220"/>
            <a:ext cx="829091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30;p20">
            <a:extLst>
              <a:ext uri="{FF2B5EF4-FFF2-40B4-BE49-F238E27FC236}">
                <a16:creationId xmlns:a16="http://schemas.microsoft.com/office/drawing/2014/main" id="{8201F26D-425D-447F-86B4-C8CE6CE5744B}"/>
              </a:ext>
            </a:extLst>
          </p:cNvPr>
          <p:cNvCxnSpPr>
            <a:cxnSpLocks/>
          </p:cNvCxnSpPr>
          <p:nvPr/>
        </p:nvCxnSpPr>
        <p:spPr>
          <a:xfrm>
            <a:off x="9499904" y="3207186"/>
            <a:ext cx="106969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30;p20">
            <a:extLst>
              <a:ext uri="{FF2B5EF4-FFF2-40B4-BE49-F238E27FC236}">
                <a16:creationId xmlns:a16="http://schemas.microsoft.com/office/drawing/2014/main" id="{D5B2318C-F326-4ADA-B70B-DB9ED4D093AC}"/>
              </a:ext>
            </a:extLst>
          </p:cNvPr>
          <p:cNvCxnSpPr>
            <a:cxnSpLocks/>
          </p:cNvCxnSpPr>
          <p:nvPr/>
        </p:nvCxnSpPr>
        <p:spPr>
          <a:xfrm>
            <a:off x="8733341" y="1968820"/>
            <a:ext cx="122135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BCF8-F6BD-49D2-8F8C-42B119BC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Flow Serological Test for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A05E-2A97-467F-9D5F-C055699AE7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b="0" dirty="0"/>
              <a:t>Lateral flow Immunoassay (LFIA) uses the same elements as ELISA</a:t>
            </a:r>
          </a:p>
          <a:p>
            <a:r>
              <a:rPr lang="en-US" sz="1800" b="0" dirty="0"/>
              <a:t>Samples are added to the wells</a:t>
            </a:r>
          </a:p>
          <a:p>
            <a:r>
              <a:rPr lang="en-US" sz="1800" b="0" dirty="0"/>
              <a:t>Capillary action carries the sample through regions containing the antibodies and probes in the nitrocellulose strip</a:t>
            </a:r>
          </a:p>
        </p:txBody>
      </p:sp>
      <p:cxnSp>
        <p:nvCxnSpPr>
          <p:cNvPr id="93" name="Google Shape;559;p63">
            <a:extLst>
              <a:ext uri="{FF2B5EF4-FFF2-40B4-BE49-F238E27FC236}">
                <a16:creationId xmlns:a16="http://schemas.microsoft.com/office/drawing/2014/main" id="{4C8FABF8-91AD-4321-8A3F-11AB571858B0}"/>
              </a:ext>
            </a:extLst>
          </p:cNvPr>
          <p:cNvCxnSpPr>
            <a:cxnSpLocks/>
          </p:cNvCxnSpPr>
          <p:nvPr/>
        </p:nvCxnSpPr>
        <p:spPr>
          <a:xfrm>
            <a:off x="7712755" y="3209507"/>
            <a:ext cx="568673" cy="0"/>
          </a:xfrm>
          <a:prstGeom prst="straightConnector1">
            <a:avLst/>
          </a:prstGeom>
          <a:noFill/>
          <a:ln w="7620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560;p63">
            <a:extLst>
              <a:ext uri="{FF2B5EF4-FFF2-40B4-BE49-F238E27FC236}">
                <a16:creationId xmlns:a16="http://schemas.microsoft.com/office/drawing/2014/main" id="{9C20FAAC-BE34-4D86-B11A-D4F212717C30}"/>
              </a:ext>
            </a:extLst>
          </p:cNvPr>
          <p:cNvCxnSpPr>
            <a:cxnSpLocks/>
          </p:cNvCxnSpPr>
          <p:nvPr/>
        </p:nvCxnSpPr>
        <p:spPr>
          <a:xfrm>
            <a:off x="8670120" y="3214118"/>
            <a:ext cx="568673" cy="0"/>
          </a:xfrm>
          <a:prstGeom prst="straightConnector1">
            <a:avLst/>
          </a:prstGeom>
          <a:noFill/>
          <a:ln w="7620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561;p63">
            <a:extLst>
              <a:ext uri="{FF2B5EF4-FFF2-40B4-BE49-F238E27FC236}">
                <a16:creationId xmlns:a16="http://schemas.microsoft.com/office/drawing/2014/main" id="{9ED0FD3A-D9A9-4733-8868-6108F3FB7483}"/>
              </a:ext>
            </a:extLst>
          </p:cNvPr>
          <p:cNvCxnSpPr>
            <a:cxnSpLocks/>
          </p:cNvCxnSpPr>
          <p:nvPr/>
        </p:nvCxnSpPr>
        <p:spPr>
          <a:xfrm>
            <a:off x="8670120" y="3592087"/>
            <a:ext cx="568673" cy="0"/>
          </a:xfrm>
          <a:prstGeom prst="straightConnector1">
            <a:avLst/>
          </a:prstGeom>
          <a:noFill/>
          <a:ln w="7620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6" name="Google Shape;562;p63">
            <a:extLst>
              <a:ext uri="{FF2B5EF4-FFF2-40B4-BE49-F238E27FC236}">
                <a16:creationId xmlns:a16="http://schemas.microsoft.com/office/drawing/2014/main" id="{94F1F001-B8E8-41D4-ACD6-34FA60C6EE54}"/>
              </a:ext>
            </a:extLst>
          </p:cNvPr>
          <p:cNvGrpSpPr/>
          <p:nvPr/>
        </p:nvGrpSpPr>
        <p:grpSpPr>
          <a:xfrm>
            <a:off x="6634939" y="2442209"/>
            <a:ext cx="4599799" cy="2895601"/>
            <a:chOff x="1045675" y="1664875"/>
            <a:chExt cx="7275627" cy="5223550"/>
          </a:xfrm>
        </p:grpSpPr>
        <p:sp>
          <p:nvSpPr>
            <p:cNvPr id="97" name="Google Shape;563;p63">
              <a:extLst>
                <a:ext uri="{FF2B5EF4-FFF2-40B4-BE49-F238E27FC236}">
                  <a16:creationId xmlns:a16="http://schemas.microsoft.com/office/drawing/2014/main" id="{79C20FA4-A3B9-4B5E-B432-893878DD019A}"/>
                </a:ext>
              </a:extLst>
            </p:cNvPr>
            <p:cNvSpPr/>
            <p:nvPr/>
          </p:nvSpPr>
          <p:spPr>
            <a:xfrm>
              <a:off x="4017325" y="1664875"/>
              <a:ext cx="1295400" cy="51930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4;p63">
              <a:extLst>
                <a:ext uri="{FF2B5EF4-FFF2-40B4-BE49-F238E27FC236}">
                  <a16:creationId xmlns:a16="http://schemas.microsoft.com/office/drawing/2014/main" id="{564C6FD1-491D-46BA-9B60-42DF34F71AAC}"/>
                </a:ext>
              </a:extLst>
            </p:cNvPr>
            <p:cNvSpPr/>
            <p:nvPr/>
          </p:nvSpPr>
          <p:spPr>
            <a:xfrm>
              <a:off x="2558350" y="1695425"/>
              <a:ext cx="1295400" cy="51930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5;p63">
              <a:extLst>
                <a:ext uri="{FF2B5EF4-FFF2-40B4-BE49-F238E27FC236}">
                  <a16:creationId xmlns:a16="http://schemas.microsoft.com/office/drawing/2014/main" id="{AF069B0D-9867-4147-9C00-64110AECCFCA}"/>
                </a:ext>
              </a:extLst>
            </p:cNvPr>
            <p:cNvSpPr/>
            <p:nvPr/>
          </p:nvSpPr>
          <p:spPr>
            <a:xfrm>
              <a:off x="5478925" y="1664875"/>
              <a:ext cx="1295400" cy="51930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6;p63">
              <a:extLst>
                <a:ext uri="{FF2B5EF4-FFF2-40B4-BE49-F238E27FC236}">
                  <a16:creationId xmlns:a16="http://schemas.microsoft.com/office/drawing/2014/main" id="{956FB7E0-CA22-485F-9AE6-57013AD91457}"/>
                </a:ext>
              </a:extLst>
            </p:cNvPr>
            <p:cNvSpPr/>
            <p:nvPr/>
          </p:nvSpPr>
          <p:spPr>
            <a:xfrm>
              <a:off x="1045675" y="1664875"/>
              <a:ext cx="1295400" cy="51930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7;p63">
              <a:extLst>
                <a:ext uri="{FF2B5EF4-FFF2-40B4-BE49-F238E27FC236}">
                  <a16:creationId xmlns:a16="http://schemas.microsoft.com/office/drawing/2014/main" id="{E93BF944-9C0D-4F31-8412-6E20DACF84A1}"/>
                </a:ext>
              </a:extLst>
            </p:cNvPr>
            <p:cNvSpPr/>
            <p:nvPr/>
          </p:nvSpPr>
          <p:spPr>
            <a:xfrm>
              <a:off x="1171075" y="2145775"/>
              <a:ext cx="995100" cy="35520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8;p63">
              <a:extLst>
                <a:ext uri="{FF2B5EF4-FFF2-40B4-BE49-F238E27FC236}">
                  <a16:creationId xmlns:a16="http://schemas.microsoft.com/office/drawing/2014/main" id="{59068CB4-1642-4EAB-ACAE-07782FC44276}"/>
                </a:ext>
              </a:extLst>
            </p:cNvPr>
            <p:cNvSpPr/>
            <p:nvPr/>
          </p:nvSpPr>
          <p:spPr>
            <a:xfrm>
              <a:off x="2703625" y="2145775"/>
              <a:ext cx="995100" cy="35520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9;p63">
              <a:extLst>
                <a:ext uri="{FF2B5EF4-FFF2-40B4-BE49-F238E27FC236}">
                  <a16:creationId xmlns:a16="http://schemas.microsoft.com/office/drawing/2014/main" id="{B1CDB02E-6BEE-4BCB-A49A-E3A38B9C945D}"/>
                </a:ext>
              </a:extLst>
            </p:cNvPr>
            <p:cNvSpPr/>
            <p:nvPr/>
          </p:nvSpPr>
          <p:spPr>
            <a:xfrm>
              <a:off x="4210875" y="2145775"/>
              <a:ext cx="995100" cy="35520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70;p63">
              <a:extLst>
                <a:ext uri="{FF2B5EF4-FFF2-40B4-BE49-F238E27FC236}">
                  <a16:creationId xmlns:a16="http://schemas.microsoft.com/office/drawing/2014/main" id="{A3BF1735-8293-44FC-B6F2-93C18279E009}"/>
                </a:ext>
              </a:extLst>
            </p:cNvPr>
            <p:cNvSpPr/>
            <p:nvPr/>
          </p:nvSpPr>
          <p:spPr>
            <a:xfrm>
              <a:off x="5662000" y="2145775"/>
              <a:ext cx="995100" cy="35520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" name="Google Shape;571;p63">
              <a:extLst>
                <a:ext uri="{FF2B5EF4-FFF2-40B4-BE49-F238E27FC236}">
                  <a16:creationId xmlns:a16="http://schemas.microsoft.com/office/drawing/2014/main" id="{80D538B9-4C32-4A78-A99F-5D5C074942EE}"/>
                </a:ext>
              </a:extLst>
            </p:cNvPr>
            <p:cNvCxnSpPr/>
            <p:nvPr/>
          </p:nvCxnSpPr>
          <p:spPr>
            <a:xfrm>
              <a:off x="1219731" y="3057368"/>
              <a:ext cx="899400" cy="0"/>
            </a:xfrm>
            <a:prstGeom prst="straightConnector1">
              <a:avLst/>
            </a:prstGeom>
            <a:noFill/>
            <a:ln w="76200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" name="Google Shape;572;p63">
              <a:extLst>
                <a:ext uri="{FF2B5EF4-FFF2-40B4-BE49-F238E27FC236}">
                  <a16:creationId xmlns:a16="http://schemas.microsoft.com/office/drawing/2014/main" id="{EB2618DD-0F9E-4DF6-B764-27E4331CEB70}"/>
                </a:ext>
              </a:extLst>
            </p:cNvPr>
            <p:cNvSpPr txBox="1"/>
            <p:nvPr/>
          </p:nvSpPr>
          <p:spPr>
            <a:xfrm>
              <a:off x="6871801" y="2811950"/>
              <a:ext cx="1449501" cy="3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latin typeface="Arial Black"/>
                  <a:ea typeface="Arial Black"/>
                  <a:cs typeface="Arial Black"/>
                  <a:sym typeface="Arial Black"/>
                </a:rPr>
                <a:t>Control</a:t>
              </a:r>
              <a:endParaRPr sz="1200" dirty="0"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07" name="Google Shape;573;p63">
              <a:extLst>
                <a:ext uri="{FF2B5EF4-FFF2-40B4-BE49-F238E27FC236}">
                  <a16:creationId xmlns:a16="http://schemas.microsoft.com/office/drawing/2014/main" id="{BF190186-AEF5-4442-AA6A-8E32D9893DFA}"/>
                </a:ext>
              </a:extLst>
            </p:cNvPr>
            <p:cNvSpPr txBox="1"/>
            <p:nvPr/>
          </p:nvSpPr>
          <p:spPr>
            <a:xfrm>
              <a:off x="6894525" y="3467200"/>
              <a:ext cx="1039200" cy="3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latin typeface="Arial Black"/>
                  <a:ea typeface="Arial Black"/>
                  <a:cs typeface="Arial Black"/>
                  <a:sym typeface="Arial Black"/>
                </a:rPr>
                <a:t>IgG</a:t>
              </a:r>
              <a:endParaRPr sz="1200"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08" name="Google Shape;574;p63">
              <a:extLst>
                <a:ext uri="{FF2B5EF4-FFF2-40B4-BE49-F238E27FC236}">
                  <a16:creationId xmlns:a16="http://schemas.microsoft.com/office/drawing/2014/main" id="{3403F18B-1C16-4D07-8422-37BDDF66C2E8}"/>
                </a:ext>
              </a:extLst>
            </p:cNvPr>
            <p:cNvSpPr txBox="1"/>
            <p:nvPr/>
          </p:nvSpPr>
          <p:spPr>
            <a:xfrm>
              <a:off x="6951925" y="4616125"/>
              <a:ext cx="1039200" cy="39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latin typeface="Arial Black"/>
                  <a:ea typeface="Arial Black"/>
                  <a:cs typeface="Arial Black"/>
                  <a:sym typeface="Arial Black"/>
                </a:rPr>
                <a:t>IgM</a:t>
              </a:r>
              <a:endParaRPr sz="1200"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09" name="Google Shape;575;p63">
              <a:extLst>
                <a:ext uri="{FF2B5EF4-FFF2-40B4-BE49-F238E27FC236}">
                  <a16:creationId xmlns:a16="http://schemas.microsoft.com/office/drawing/2014/main" id="{F16E0E99-0806-4D5C-8B71-588603755D67}"/>
                </a:ext>
              </a:extLst>
            </p:cNvPr>
            <p:cNvSpPr/>
            <p:nvPr/>
          </p:nvSpPr>
          <p:spPr>
            <a:xfrm>
              <a:off x="1395625" y="5996950"/>
              <a:ext cx="546000" cy="6984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76;p63">
              <a:extLst>
                <a:ext uri="{FF2B5EF4-FFF2-40B4-BE49-F238E27FC236}">
                  <a16:creationId xmlns:a16="http://schemas.microsoft.com/office/drawing/2014/main" id="{EA1A373D-7230-496B-8757-420461FD7D24}"/>
                </a:ext>
              </a:extLst>
            </p:cNvPr>
            <p:cNvSpPr/>
            <p:nvPr/>
          </p:nvSpPr>
          <p:spPr>
            <a:xfrm>
              <a:off x="2928175" y="5996950"/>
              <a:ext cx="546000" cy="6984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77;p63">
              <a:extLst>
                <a:ext uri="{FF2B5EF4-FFF2-40B4-BE49-F238E27FC236}">
                  <a16:creationId xmlns:a16="http://schemas.microsoft.com/office/drawing/2014/main" id="{F7841784-9170-483B-B616-4EAE4C29CB69}"/>
                </a:ext>
              </a:extLst>
            </p:cNvPr>
            <p:cNvSpPr/>
            <p:nvPr/>
          </p:nvSpPr>
          <p:spPr>
            <a:xfrm>
              <a:off x="4421050" y="5996950"/>
              <a:ext cx="546000" cy="6984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78;p63">
              <a:extLst>
                <a:ext uri="{FF2B5EF4-FFF2-40B4-BE49-F238E27FC236}">
                  <a16:creationId xmlns:a16="http://schemas.microsoft.com/office/drawing/2014/main" id="{222FE8A6-E4CE-4255-A9F0-BAC41A37B86A}"/>
                </a:ext>
              </a:extLst>
            </p:cNvPr>
            <p:cNvSpPr/>
            <p:nvPr/>
          </p:nvSpPr>
          <p:spPr>
            <a:xfrm>
              <a:off x="5888525" y="5996950"/>
              <a:ext cx="546000" cy="6984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79;p63">
              <a:extLst>
                <a:ext uri="{FF2B5EF4-FFF2-40B4-BE49-F238E27FC236}">
                  <a16:creationId xmlns:a16="http://schemas.microsoft.com/office/drawing/2014/main" id="{F854602B-24F6-4315-88EA-6A21AD6BD976}"/>
                </a:ext>
              </a:extLst>
            </p:cNvPr>
            <p:cNvSpPr txBox="1"/>
            <p:nvPr/>
          </p:nvSpPr>
          <p:spPr>
            <a:xfrm>
              <a:off x="1448487" y="6003366"/>
              <a:ext cx="3318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Arial Black"/>
                  <a:ea typeface="Arial Black"/>
                  <a:cs typeface="Arial Black"/>
                  <a:sym typeface="Arial Black"/>
                </a:rPr>
                <a:t>S</a:t>
              </a:r>
              <a:endParaRPr dirty="0"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4" name="Google Shape;580;p63">
              <a:extLst>
                <a:ext uri="{FF2B5EF4-FFF2-40B4-BE49-F238E27FC236}">
                  <a16:creationId xmlns:a16="http://schemas.microsoft.com/office/drawing/2014/main" id="{706FEFF6-68F3-4390-A52D-0501D36F2008}"/>
                </a:ext>
              </a:extLst>
            </p:cNvPr>
            <p:cNvSpPr txBox="1"/>
            <p:nvPr/>
          </p:nvSpPr>
          <p:spPr>
            <a:xfrm>
              <a:off x="2977846" y="6046715"/>
              <a:ext cx="3318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Arial Black"/>
                  <a:ea typeface="Arial Black"/>
                  <a:cs typeface="Arial Black"/>
                  <a:sym typeface="Arial Black"/>
                </a:rPr>
                <a:t>S</a:t>
              </a:r>
              <a:endParaRPr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5" name="Google Shape;581;p63">
              <a:extLst>
                <a:ext uri="{FF2B5EF4-FFF2-40B4-BE49-F238E27FC236}">
                  <a16:creationId xmlns:a16="http://schemas.microsoft.com/office/drawing/2014/main" id="{9813459F-8546-4811-8A1C-9601DA0B7177}"/>
                </a:ext>
              </a:extLst>
            </p:cNvPr>
            <p:cNvSpPr txBox="1"/>
            <p:nvPr/>
          </p:nvSpPr>
          <p:spPr>
            <a:xfrm>
              <a:off x="4475089" y="6003366"/>
              <a:ext cx="3318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Arial Black"/>
                  <a:ea typeface="Arial Black"/>
                  <a:cs typeface="Arial Black"/>
                  <a:sym typeface="Arial Black"/>
                </a:rPr>
                <a:t>S</a:t>
              </a:r>
              <a:endParaRPr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6" name="Google Shape;582;p63">
              <a:extLst>
                <a:ext uri="{FF2B5EF4-FFF2-40B4-BE49-F238E27FC236}">
                  <a16:creationId xmlns:a16="http://schemas.microsoft.com/office/drawing/2014/main" id="{4A0829B5-262E-449F-B665-A3550C8292A5}"/>
                </a:ext>
              </a:extLst>
            </p:cNvPr>
            <p:cNvSpPr txBox="1"/>
            <p:nvPr/>
          </p:nvSpPr>
          <p:spPr>
            <a:xfrm>
              <a:off x="5922890" y="6003366"/>
              <a:ext cx="331800" cy="3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Arial Black"/>
                  <a:ea typeface="Arial Black"/>
                  <a:cs typeface="Arial Black"/>
                  <a:sym typeface="Arial Black"/>
                </a:rPr>
                <a:t>S</a:t>
              </a:r>
              <a:endParaRPr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7" name="Google Shape;583;p63">
              <a:extLst>
                <a:ext uri="{FF2B5EF4-FFF2-40B4-BE49-F238E27FC236}">
                  <a16:creationId xmlns:a16="http://schemas.microsoft.com/office/drawing/2014/main" id="{5B13F300-987D-4FA5-992C-509D3EE347A0}"/>
                </a:ext>
              </a:extLst>
            </p:cNvPr>
            <p:cNvSpPr txBox="1"/>
            <p:nvPr/>
          </p:nvSpPr>
          <p:spPr>
            <a:xfrm>
              <a:off x="6894525" y="6106298"/>
              <a:ext cx="1295400" cy="589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latin typeface="Arial Black"/>
                  <a:ea typeface="Arial Black"/>
                  <a:cs typeface="Arial Black"/>
                  <a:sym typeface="Arial Black"/>
                </a:rPr>
                <a:t>Sample</a:t>
              </a:r>
              <a:endParaRPr sz="1200" dirty="0"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cxnSp>
        <p:nvCxnSpPr>
          <p:cNvPr id="118" name="Google Shape;584;p63">
            <a:extLst>
              <a:ext uri="{FF2B5EF4-FFF2-40B4-BE49-F238E27FC236}">
                <a16:creationId xmlns:a16="http://schemas.microsoft.com/office/drawing/2014/main" id="{14993AE4-44A6-471B-AD1A-3883AD15B852}"/>
              </a:ext>
            </a:extLst>
          </p:cNvPr>
          <p:cNvCxnSpPr>
            <a:cxnSpLocks/>
          </p:cNvCxnSpPr>
          <p:nvPr/>
        </p:nvCxnSpPr>
        <p:spPr>
          <a:xfrm>
            <a:off x="8665400" y="3207206"/>
            <a:ext cx="568673" cy="0"/>
          </a:xfrm>
          <a:prstGeom prst="straightConnector1">
            <a:avLst/>
          </a:prstGeom>
          <a:noFill/>
          <a:ln w="7620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585;p63">
            <a:extLst>
              <a:ext uri="{FF2B5EF4-FFF2-40B4-BE49-F238E27FC236}">
                <a16:creationId xmlns:a16="http://schemas.microsoft.com/office/drawing/2014/main" id="{C5C2D3C8-8286-4D38-AF09-0F5F1D5AA0D7}"/>
              </a:ext>
            </a:extLst>
          </p:cNvPr>
          <p:cNvCxnSpPr>
            <a:cxnSpLocks/>
          </p:cNvCxnSpPr>
          <p:nvPr/>
        </p:nvCxnSpPr>
        <p:spPr>
          <a:xfrm>
            <a:off x="8665400" y="3575735"/>
            <a:ext cx="568673" cy="0"/>
          </a:xfrm>
          <a:prstGeom prst="straightConnector1">
            <a:avLst/>
          </a:prstGeom>
          <a:noFill/>
          <a:ln w="7620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586;p63">
            <a:extLst>
              <a:ext uri="{FF2B5EF4-FFF2-40B4-BE49-F238E27FC236}">
                <a16:creationId xmlns:a16="http://schemas.microsoft.com/office/drawing/2014/main" id="{FB492C43-FFAA-4BEC-87AF-BBB0AAD68208}"/>
              </a:ext>
            </a:extLst>
          </p:cNvPr>
          <p:cNvCxnSpPr>
            <a:cxnSpLocks/>
          </p:cNvCxnSpPr>
          <p:nvPr/>
        </p:nvCxnSpPr>
        <p:spPr>
          <a:xfrm>
            <a:off x="7715837" y="3211926"/>
            <a:ext cx="568673" cy="0"/>
          </a:xfrm>
          <a:prstGeom prst="straightConnector1">
            <a:avLst/>
          </a:prstGeom>
          <a:noFill/>
          <a:ln w="7620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587;p63">
            <a:extLst>
              <a:ext uri="{FF2B5EF4-FFF2-40B4-BE49-F238E27FC236}">
                <a16:creationId xmlns:a16="http://schemas.microsoft.com/office/drawing/2014/main" id="{51FDDD7E-C4A5-4180-AAB7-96A10C9484E8}"/>
              </a:ext>
            </a:extLst>
          </p:cNvPr>
          <p:cNvCxnSpPr>
            <a:cxnSpLocks/>
          </p:cNvCxnSpPr>
          <p:nvPr/>
        </p:nvCxnSpPr>
        <p:spPr>
          <a:xfrm>
            <a:off x="7712761" y="4222467"/>
            <a:ext cx="568673" cy="0"/>
          </a:xfrm>
          <a:prstGeom prst="straightConnector1">
            <a:avLst/>
          </a:prstGeom>
          <a:noFill/>
          <a:ln w="7620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588;p63">
            <a:extLst>
              <a:ext uri="{FF2B5EF4-FFF2-40B4-BE49-F238E27FC236}">
                <a16:creationId xmlns:a16="http://schemas.microsoft.com/office/drawing/2014/main" id="{9DDD9857-41F0-4986-89EC-4B434FCBCAB1}"/>
              </a:ext>
            </a:extLst>
          </p:cNvPr>
          <p:cNvCxnSpPr>
            <a:cxnSpLocks/>
          </p:cNvCxnSpPr>
          <p:nvPr/>
        </p:nvCxnSpPr>
        <p:spPr>
          <a:xfrm>
            <a:off x="9588287" y="4222467"/>
            <a:ext cx="568673" cy="0"/>
          </a:xfrm>
          <a:prstGeom prst="straightConnector1">
            <a:avLst/>
          </a:prstGeom>
          <a:noFill/>
          <a:ln w="7620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589;p63">
            <a:extLst>
              <a:ext uri="{FF2B5EF4-FFF2-40B4-BE49-F238E27FC236}">
                <a16:creationId xmlns:a16="http://schemas.microsoft.com/office/drawing/2014/main" id="{DA44ACF6-EE02-43B0-BADB-0291DFE52286}"/>
              </a:ext>
            </a:extLst>
          </p:cNvPr>
          <p:cNvCxnSpPr>
            <a:cxnSpLocks/>
          </p:cNvCxnSpPr>
          <p:nvPr/>
        </p:nvCxnSpPr>
        <p:spPr>
          <a:xfrm>
            <a:off x="9591363" y="3207206"/>
            <a:ext cx="568673" cy="0"/>
          </a:xfrm>
          <a:prstGeom prst="straightConnector1">
            <a:avLst/>
          </a:prstGeom>
          <a:noFill/>
          <a:ln w="7620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7742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E7474-0E5B-4F33-B530-C1907F9C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Pros/Cons of ELISA Tests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F7DF2-53CA-42DD-8FC8-7247E4114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28D226-DB2D-4209-94EB-EB7469181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7581" y="2728913"/>
            <a:ext cx="4541679" cy="3443287"/>
          </a:xfrm>
        </p:spPr>
        <p:txBody>
          <a:bodyPr/>
          <a:lstStyle/>
          <a:p>
            <a:pPr>
              <a:spcBef>
                <a:spcPts val="360"/>
              </a:spcBef>
            </a:pPr>
            <a:r>
              <a:rPr lang="en-US" sz="1800" b="0" dirty="0"/>
              <a:t>Can detect both active and past infections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Inexpensive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Does not require instrumentation; can be performed at point of care (LFIA format)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Can work from multiple sample types, depending on the assay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Rapid detection — within minutes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Less likely to produce false negatives</a:t>
            </a:r>
          </a:p>
          <a:p>
            <a:endParaRPr lang="en-US" sz="1800" b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0EA8C1-C470-44AD-B407-6B73E1E49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09260" y="1904999"/>
            <a:ext cx="5631815" cy="823912"/>
          </a:xfrm>
        </p:spPr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F77EFE-C942-4ECA-BC7C-703653C053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9260" y="2728911"/>
            <a:ext cx="5631815" cy="3443289"/>
          </a:xfrm>
        </p:spPr>
        <p:txBody>
          <a:bodyPr/>
          <a:lstStyle/>
          <a:p>
            <a:pPr>
              <a:spcBef>
                <a:spcPts val="360"/>
              </a:spcBef>
            </a:pPr>
            <a:r>
              <a:rPr lang="en-US" sz="1800" b="0" dirty="0"/>
              <a:t>Longer development time — antibodies or antigens required for the test take time to identify and produce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Can be less specific — finding antibodies that can distinction between closely related viruses can be challenging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May not be sensitive enough during initial infection</a:t>
            </a:r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998275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E554-7D1C-499C-B67D-39C5490D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Detecting Previous Infections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CCA47-0E2D-431E-9451-03CEE38F3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10183812" cy="3179032"/>
          </a:xfrm>
        </p:spPr>
        <p:txBody>
          <a:bodyPr/>
          <a:lstStyle/>
          <a:p>
            <a:pPr marL="457200" lvl="0" indent="-342900">
              <a:buSzPts val="1800"/>
            </a:pPr>
            <a:r>
              <a:rPr lang="en-US" sz="1800" b="0" dirty="0"/>
              <a:t>Better disease tracking </a:t>
            </a:r>
          </a:p>
          <a:p>
            <a:pPr marL="457200" lvl="0" indent="-342900">
              <a:buSzPts val="1800"/>
            </a:pPr>
            <a:r>
              <a:rPr lang="en-US" sz="1800" b="0" dirty="0"/>
              <a:t>More accurate mortality and hospitalization rates</a:t>
            </a:r>
          </a:p>
          <a:p>
            <a:pPr marL="457200" lvl="0" indent="-342900">
              <a:buSzPts val="1800"/>
            </a:pPr>
            <a:r>
              <a:rPr lang="en-US" sz="1800" b="0" dirty="0"/>
              <a:t>Can identify individuals who may be at lower risk of infection (useful for health care and other essential workers)*</a:t>
            </a:r>
          </a:p>
          <a:p>
            <a:pPr marL="457200" lvl="0" indent="-342900">
              <a:buSzPts val="1800"/>
            </a:pPr>
            <a:r>
              <a:rPr lang="en-US" sz="1800" b="0" dirty="0"/>
              <a:t>Can identify blood plasma donors</a:t>
            </a:r>
          </a:p>
          <a:p>
            <a:pPr marL="457200" lvl="0" indent="-342900">
              <a:buSzPts val="1800"/>
            </a:pPr>
            <a:r>
              <a:rPr lang="en-US" sz="1800" b="0" dirty="0"/>
              <a:t>Useful for studying and tracking vaccine efficacy</a:t>
            </a:r>
          </a:p>
          <a:p>
            <a:pPr marL="457200" lvl="0" indent="0">
              <a:spcAft>
                <a:spcPts val="1000"/>
              </a:spcAft>
              <a:buNone/>
            </a:pPr>
            <a:endParaRPr lang="en-US" sz="1800" b="0" dirty="0"/>
          </a:p>
          <a:p>
            <a:endParaRPr lang="en-US" sz="1800" b="0" dirty="0"/>
          </a:p>
        </p:txBody>
      </p:sp>
      <p:sp>
        <p:nvSpPr>
          <p:cNvPr id="4" name="Google Shape;607;p65">
            <a:extLst>
              <a:ext uri="{FF2B5EF4-FFF2-40B4-BE49-F238E27FC236}">
                <a16:creationId xmlns:a16="http://schemas.microsoft.com/office/drawing/2014/main" id="{73CC3448-A80E-4BE3-8A78-80354447F98B}"/>
              </a:ext>
            </a:extLst>
          </p:cNvPr>
          <p:cNvSpPr txBox="1"/>
          <p:nvPr/>
        </p:nvSpPr>
        <p:spPr>
          <a:xfrm>
            <a:off x="1154470" y="5441475"/>
            <a:ext cx="88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ea typeface="Arial Black"/>
                <a:cs typeface="Arial Black"/>
                <a:sym typeface="Arial Black"/>
              </a:rPr>
              <a:t>*	The presence of antibodies indicates possible immunity but is not proof of immunity.</a:t>
            </a:r>
            <a:endParaRPr sz="1600" i="1" dirty="0"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29219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24E8-58D0-4F3F-BE28-1939D90C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CRISPR-Based Tests</a:t>
            </a:r>
          </a:p>
        </p:txBody>
      </p:sp>
      <p:pic>
        <p:nvPicPr>
          <p:cNvPr id="4" name="Google Shape;613;p66">
            <a:extLst>
              <a:ext uri="{FF2B5EF4-FFF2-40B4-BE49-F238E27FC236}">
                <a16:creationId xmlns:a16="http://schemas.microsoft.com/office/drawing/2014/main" id="{5D79C6C6-BD0F-4E35-9B7F-E6C6CA5CDC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014" y="2434900"/>
            <a:ext cx="4976061" cy="33837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AD137-DA06-44BB-AFD6-57E69E567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5443537" cy="4264882"/>
          </a:xfrm>
        </p:spPr>
        <p:txBody>
          <a:bodyPr/>
          <a:lstStyle/>
          <a:p>
            <a:r>
              <a:rPr lang="en-US" sz="1800" b="0" dirty="0"/>
              <a:t>CRISPR gene editing using Cas9 has gained prominence</a:t>
            </a:r>
          </a:p>
          <a:p>
            <a:r>
              <a:rPr lang="en-US" sz="1800" b="0" dirty="0"/>
              <a:t>New Cas proteins expand the use of CRISPR into diagnostics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1ECD5-61FD-41A5-8EF2-82D367324F6F}"/>
              </a:ext>
            </a:extLst>
          </p:cNvPr>
          <p:cNvSpPr txBox="1"/>
          <p:nvPr/>
        </p:nvSpPr>
        <p:spPr>
          <a:xfrm>
            <a:off x="9985248" y="2376029"/>
            <a:ext cx="1460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Cas9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C93BBB-43EE-4AC4-BB14-1F2378BBAF4A}"/>
              </a:ext>
            </a:extLst>
          </p:cNvPr>
          <p:cNvCxnSpPr/>
          <p:nvPr/>
        </p:nvCxnSpPr>
        <p:spPr>
          <a:xfrm flipH="1">
            <a:off x="9326880" y="2621732"/>
            <a:ext cx="658368" cy="53927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48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8501-6664-48D5-BFDB-2A15ECDC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CRISPR as a Diagnostic Tool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53EA6-E26E-450C-81E6-50A937C590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spcBef>
                <a:spcPts val="360"/>
              </a:spcBef>
              <a:buNone/>
            </a:pPr>
            <a:r>
              <a:rPr lang="en-US" sz="1800" b="0" dirty="0"/>
              <a:t>CRISPR diagnostics have two components:</a:t>
            </a:r>
          </a:p>
          <a:p>
            <a:pPr marL="342900" lvl="0" indent="-336550">
              <a:spcBef>
                <a:spcPts val="360"/>
              </a:spcBef>
              <a:buSzPts val="1700"/>
            </a:pPr>
            <a:r>
              <a:rPr lang="en-US" sz="1800" b="0" dirty="0"/>
              <a:t>Protein-guide complexes — cut a target sequence, then cut other nucleic acids indiscriminately</a:t>
            </a:r>
          </a:p>
          <a:p>
            <a:pPr marL="342900" lvl="0" indent="-336550">
              <a:buSzPts val="1700"/>
            </a:pPr>
            <a:r>
              <a:rPr lang="en-US" sz="1800" b="0" dirty="0"/>
              <a:t>Reporters — labeled nucleic acid molecules that produce a visible signal when cut</a:t>
            </a:r>
          </a:p>
          <a:p>
            <a:pPr marL="0" lvl="0" indent="0">
              <a:buNone/>
            </a:pPr>
            <a:endParaRPr lang="en-US" sz="1800" b="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0" dirty="0"/>
              <a:t>Reporters are only cut if the target sequence is cut first.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b="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800" b="0" dirty="0"/>
              <a:t>Therefore, this system can be used to detect specific sequences.</a:t>
            </a:r>
          </a:p>
          <a:p>
            <a:endParaRPr lang="en-US" sz="1800" b="0" dirty="0"/>
          </a:p>
        </p:txBody>
      </p:sp>
      <p:grpSp>
        <p:nvGrpSpPr>
          <p:cNvPr id="6" name="Google Shape;642;p70">
            <a:extLst>
              <a:ext uri="{FF2B5EF4-FFF2-40B4-BE49-F238E27FC236}">
                <a16:creationId xmlns:a16="http://schemas.microsoft.com/office/drawing/2014/main" id="{73EC15CE-5566-4F7F-BA14-C7C499449306}"/>
              </a:ext>
            </a:extLst>
          </p:cNvPr>
          <p:cNvGrpSpPr/>
          <p:nvPr/>
        </p:nvGrpSpPr>
        <p:grpSpPr>
          <a:xfrm>
            <a:off x="7085186" y="1818730"/>
            <a:ext cx="4055889" cy="4155349"/>
            <a:chOff x="290336" y="1510788"/>
            <a:chExt cx="4620189" cy="4733487"/>
          </a:xfrm>
        </p:grpSpPr>
        <p:grpSp>
          <p:nvGrpSpPr>
            <p:cNvPr id="7" name="Google Shape;643;p70">
              <a:extLst>
                <a:ext uri="{FF2B5EF4-FFF2-40B4-BE49-F238E27FC236}">
                  <a16:creationId xmlns:a16="http://schemas.microsoft.com/office/drawing/2014/main" id="{58148013-347F-4986-AADB-BABEBF9D3245}"/>
                </a:ext>
              </a:extLst>
            </p:cNvPr>
            <p:cNvGrpSpPr/>
            <p:nvPr/>
          </p:nvGrpSpPr>
          <p:grpSpPr>
            <a:xfrm>
              <a:off x="896100" y="1638300"/>
              <a:ext cx="1247025" cy="1458825"/>
              <a:chOff x="896100" y="1638300"/>
              <a:chExt cx="1247025" cy="1458825"/>
            </a:xfrm>
          </p:grpSpPr>
          <p:sp>
            <p:nvSpPr>
              <p:cNvPr id="66" name="Google Shape;644;p70">
                <a:extLst>
                  <a:ext uri="{FF2B5EF4-FFF2-40B4-BE49-F238E27FC236}">
                    <a16:creationId xmlns:a16="http://schemas.microsoft.com/office/drawing/2014/main" id="{8036604F-69ED-4BDE-976E-F179BE8E3BC4}"/>
                  </a:ext>
                </a:extLst>
              </p:cNvPr>
              <p:cNvSpPr/>
              <p:nvPr/>
            </p:nvSpPr>
            <p:spPr>
              <a:xfrm>
                <a:off x="1343025" y="1638300"/>
                <a:ext cx="800100" cy="763500"/>
              </a:xfrm>
              <a:prstGeom prst="ellipse">
                <a:avLst/>
              </a:prstGeom>
              <a:gradFill>
                <a:gsLst>
                  <a:gs pos="0">
                    <a:srgbClr val="D4E5F5"/>
                  </a:gs>
                  <a:gs pos="100000">
                    <a:srgbClr val="70A4D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45;p70">
                <a:extLst>
                  <a:ext uri="{FF2B5EF4-FFF2-40B4-BE49-F238E27FC236}">
                    <a16:creationId xmlns:a16="http://schemas.microsoft.com/office/drawing/2014/main" id="{9D4E512D-2473-43AA-9711-79F55CF66464}"/>
                  </a:ext>
                </a:extLst>
              </p:cNvPr>
              <p:cNvSpPr/>
              <p:nvPr/>
            </p:nvSpPr>
            <p:spPr>
              <a:xfrm>
                <a:off x="1343025" y="2333625"/>
                <a:ext cx="800100" cy="763500"/>
              </a:xfrm>
              <a:prstGeom prst="ellipse">
                <a:avLst/>
              </a:prstGeom>
              <a:gradFill>
                <a:gsLst>
                  <a:gs pos="0">
                    <a:srgbClr val="D4E5F5"/>
                  </a:gs>
                  <a:gs pos="100000">
                    <a:srgbClr val="70A4D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8" name="Google Shape;646;p70">
                <a:extLst>
                  <a:ext uri="{FF2B5EF4-FFF2-40B4-BE49-F238E27FC236}">
                    <a16:creationId xmlns:a16="http://schemas.microsoft.com/office/drawing/2014/main" id="{ACB32EE8-490E-40A1-951F-DEC185A4F090}"/>
                  </a:ext>
                </a:extLst>
              </p:cNvPr>
              <p:cNvCxnSpPr/>
              <p:nvPr/>
            </p:nvCxnSpPr>
            <p:spPr>
              <a:xfrm>
                <a:off x="981075" y="2363599"/>
                <a:ext cx="684900" cy="72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9" name="Google Shape;647;p70">
                <a:extLst>
                  <a:ext uri="{FF2B5EF4-FFF2-40B4-BE49-F238E27FC236}">
                    <a16:creationId xmlns:a16="http://schemas.microsoft.com/office/drawing/2014/main" id="{7B1F86D8-A778-4BBA-9DD4-A05AC60C60D4}"/>
                  </a:ext>
                </a:extLst>
              </p:cNvPr>
              <p:cNvSpPr/>
              <p:nvPr/>
            </p:nvSpPr>
            <p:spPr>
              <a:xfrm>
                <a:off x="1658110" y="1918700"/>
                <a:ext cx="456457" cy="483103"/>
              </a:xfrm>
              <a:custGeom>
                <a:avLst/>
                <a:gdLst/>
                <a:ahLst/>
                <a:cxnLst/>
                <a:rect l="l" t="t" r="r" b="b"/>
                <a:pathLst>
                  <a:path w="22860" h="26149" extrusionOk="0">
                    <a:moveTo>
                      <a:pt x="0" y="24462"/>
                    </a:moveTo>
                    <a:cubicBezTo>
                      <a:pt x="8872" y="24462"/>
                      <a:pt x="1885" y="-1177"/>
                      <a:pt x="10668" y="78"/>
                    </a:cubicBezTo>
                    <a:cubicBezTo>
                      <a:pt x="14662" y="649"/>
                      <a:pt x="17046" y="6767"/>
                      <a:pt x="16383" y="10746"/>
                    </a:cubicBezTo>
                    <a:cubicBezTo>
                      <a:pt x="15623" y="15306"/>
                      <a:pt x="11813" y="19521"/>
                      <a:pt x="12573" y="24081"/>
                    </a:cubicBezTo>
                    <a:cubicBezTo>
                      <a:pt x="13143" y="27500"/>
                      <a:pt x="19394" y="25605"/>
                      <a:pt x="22860" y="25605"/>
                    </a:cubicBez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0" name="Google Shape;648;p70">
                <a:extLst>
                  <a:ext uri="{FF2B5EF4-FFF2-40B4-BE49-F238E27FC236}">
                    <a16:creationId xmlns:a16="http://schemas.microsoft.com/office/drawing/2014/main" id="{69710E78-42FF-42CE-9BD3-5117AD88DE77}"/>
                  </a:ext>
                </a:extLst>
              </p:cNvPr>
              <p:cNvCxnSpPr/>
              <p:nvPr/>
            </p:nvCxnSpPr>
            <p:spPr>
              <a:xfrm>
                <a:off x="896100" y="2367200"/>
                <a:ext cx="7620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64D7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" name="Google Shape;649;p70">
              <a:extLst>
                <a:ext uri="{FF2B5EF4-FFF2-40B4-BE49-F238E27FC236}">
                  <a16:creationId xmlns:a16="http://schemas.microsoft.com/office/drawing/2014/main" id="{A74B154D-36C8-43E5-B61C-E0D425EFDE60}"/>
                </a:ext>
              </a:extLst>
            </p:cNvPr>
            <p:cNvGrpSpPr/>
            <p:nvPr/>
          </p:nvGrpSpPr>
          <p:grpSpPr>
            <a:xfrm>
              <a:off x="2239225" y="3064396"/>
              <a:ext cx="1214450" cy="279800"/>
              <a:chOff x="2876550" y="1880158"/>
              <a:chExt cx="1214450" cy="279800"/>
            </a:xfrm>
          </p:grpSpPr>
          <p:sp>
            <p:nvSpPr>
              <p:cNvPr id="64" name="Google Shape;650;p70">
                <a:extLst>
                  <a:ext uri="{FF2B5EF4-FFF2-40B4-BE49-F238E27FC236}">
                    <a16:creationId xmlns:a16="http://schemas.microsoft.com/office/drawing/2014/main" id="{66C65074-3591-4735-B9AF-AE33120544DC}"/>
                  </a:ext>
                </a:extLst>
              </p:cNvPr>
              <p:cNvSpPr/>
              <p:nvPr/>
            </p:nvSpPr>
            <p:spPr>
              <a:xfrm>
                <a:off x="2876550" y="1880158"/>
                <a:ext cx="495300" cy="279800"/>
              </a:xfrm>
              <a:custGeom>
                <a:avLst/>
                <a:gdLst/>
                <a:ahLst/>
                <a:cxnLst/>
                <a:rect l="l" t="t" r="r" b="b"/>
                <a:pathLst>
                  <a:path w="19812" h="11192" extrusionOk="0">
                    <a:moveTo>
                      <a:pt x="0" y="11192"/>
                    </a:moveTo>
                    <a:cubicBezTo>
                      <a:pt x="968" y="7805"/>
                      <a:pt x="1448" y="1508"/>
                      <a:pt x="4953" y="1858"/>
                    </a:cubicBezTo>
                    <a:cubicBezTo>
                      <a:pt x="8812" y="2243"/>
                      <a:pt x="8597" y="11652"/>
                      <a:pt x="12383" y="10811"/>
                    </a:cubicBezTo>
                    <a:cubicBezTo>
                      <a:pt x="15812" y="10049"/>
                      <a:pt x="12421" y="3223"/>
                      <a:pt x="14669" y="524"/>
                    </a:cubicBezTo>
                    <a:cubicBezTo>
                      <a:pt x="16767" y="-1995"/>
                      <a:pt x="19812" y="5628"/>
                      <a:pt x="19812" y="8906"/>
                    </a:cubicBez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5" name="Google Shape;651;p70">
                <a:extLst>
                  <a:ext uri="{FF2B5EF4-FFF2-40B4-BE49-F238E27FC236}">
                    <a16:creationId xmlns:a16="http://schemas.microsoft.com/office/drawing/2014/main" id="{D3415065-9BCB-4E8A-A7CA-A0027AB15D11}"/>
                  </a:ext>
                </a:extLst>
              </p:cNvPr>
              <p:cNvSpPr/>
              <p:nvPr/>
            </p:nvSpPr>
            <p:spPr>
              <a:xfrm>
                <a:off x="3371850" y="1880641"/>
                <a:ext cx="71915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11152" extrusionOk="0">
                    <a:moveTo>
                      <a:pt x="0" y="8068"/>
                    </a:moveTo>
                    <a:cubicBezTo>
                      <a:pt x="191" y="9401"/>
                      <a:pt x="1905" y="11878"/>
                      <a:pt x="2858" y="10925"/>
                    </a:cubicBezTo>
                    <a:cubicBezTo>
                      <a:pt x="5570" y="8213"/>
                      <a:pt x="2894" y="753"/>
                      <a:pt x="6668" y="67"/>
                    </a:cubicBezTo>
                    <a:cubicBezTo>
                      <a:pt x="9631" y="-472"/>
                      <a:pt x="7726" y="7035"/>
                      <a:pt x="10478" y="8258"/>
                    </a:cubicBezTo>
                    <a:cubicBezTo>
                      <a:pt x="13073" y="9412"/>
                      <a:pt x="11448" y="638"/>
                      <a:pt x="14288" y="638"/>
                    </a:cubicBezTo>
                    <a:cubicBezTo>
                      <a:pt x="17243" y="638"/>
                      <a:pt x="16390" y="6360"/>
                      <a:pt x="18479" y="8449"/>
                    </a:cubicBezTo>
                    <a:cubicBezTo>
                      <a:pt x="19275" y="9245"/>
                      <a:pt x="20921" y="10197"/>
                      <a:pt x="21717" y="9401"/>
                    </a:cubicBezTo>
                    <a:cubicBezTo>
                      <a:pt x="23481" y="7637"/>
                      <a:pt x="21342" y="3175"/>
                      <a:pt x="23622" y="2162"/>
                    </a:cubicBezTo>
                    <a:cubicBezTo>
                      <a:pt x="26423" y="918"/>
                      <a:pt x="25792" y="9041"/>
                      <a:pt x="28766" y="9782"/>
                    </a:cubicBezTo>
                  </a:path>
                </a:pathLst>
              </a:custGeom>
              <a:noFill/>
              <a:ln w="28575" cap="flat" cmpd="sng">
                <a:solidFill>
                  <a:srgbClr val="A64D7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9" name="Google Shape;652;p70">
              <a:extLst>
                <a:ext uri="{FF2B5EF4-FFF2-40B4-BE49-F238E27FC236}">
                  <a16:creationId xmlns:a16="http://schemas.microsoft.com/office/drawing/2014/main" id="{3A28DA3D-70F3-4E10-99F4-DBDEA7172414}"/>
                </a:ext>
              </a:extLst>
            </p:cNvPr>
            <p:cNvGrpSpPr/>
            <p:nvPr/>
          </p:nvGrpSpPr>
          <p:grpSpPr>
            <a:xfrm>
              <a:off x="290336" y="3529925"/>
              <a:ext cx="1948889" cy="1458825"/>
              <a:chOff x="4385236" y="1714500"/>
              <a:chExt cx="1948889" cy="1458825"/>
            </a:xfrm>
          </p:grpSpPr>
          <p:sp>
            <p:nvSpPr>
              <p:cNvPr id="58" name="Google Shape;653;p70">
                <a:extLst>
                  <a:ext uri="{FF2B5EF4-FFF2-40B4-BE49-F238E27FC236}">
                    <a16:creationId xmlns:a16="http://schemas.microsoft.com/office/drawing/2014/main" id="{E796F0F3-9BFE-45B3-B3E9-A55DF6BCC684}"/>
                  </a:ext>
                </a:extLst>
              </p:cNvPr>
              <p:cNvSpPr/>
              <p:nvPr/>
            </p:nvSpPr>
            <p:spPr>
              <a:xfrm>
                <a:off x="5534025" y="1714500"/>
                <a:ext cx="800100" cy="763500"/>
              </a:xfrm>
              <a:prstGeom prst="ellipse">
                <a:avLst/>
              </a:prstGeom>
              <a:gradFill>
                <a:gsLst>
                  <a:gs pos="0">
                    <a:srgbClr val="D4E5F5"/>
                  </a:gs>
                  <a:gs pos="100000">
                    <a:srgbClr val="70A4D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654;p70">
                <a:extLst>
                  <a:ext uri="{FF2B5EF4-FFF2-40B4-BE49-F238E27FC236}">
                    <a16:creationId xmlns:a16="http://schemas.microsoft.com/office/drawing/2014/main" id="{67B1ADB5-1E5F-461F-BB92-3D3A0FCAA49C}"/>
                  </a:ext>
                </a:extLst>
              </p:cNvPr>
              <p:cNvSpPr/>
              <p:nvPr/>
            </p:nvSpPr>
            <p:spPr>
              <a:xfrm>
                <a:off x="5534025" y="2409825"/>
                <a:ext cx="800100" cy="763500"/>
              </a:xfrm>
              <a:prstGeom prst="ellipse">
                <a:avLst/>
              </a:prstGeom>
              <a:gradFill>
                <a:gsLst>
                  <a:gs pos="0">
                    <a:srgbClr val="D4E5F5"/>
                  </a:gs>
                  <a:gs pos="100000">
                    <a:srgbClr val="70A4D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55;p70">
                <a:extLst>
                  <a:ext uri="{FF2B5EF4-FFF2-40B4-BE49-F238E27FC236}">
                    <a16:creationId xmlns:a16="http://schemas.microsoft.com/office/drawing/2014/main" id="{AB9CC183-A751-4ECB-9090-6EB353234196}"/>
                  </a:ext>
                </a:extLst>
              </p:cNvPr>
              <p:cNvSpPr/>
              <p:nvPr/>
            </p:nvSpPr>
            <p:spPr>
              <a:xfrm>
                <a:off x="5849110" y="1994900"/>
                <a:ext cx="456457" cy="483103"/>
              </a:xfrm>
              <a:custGeom>
                <a:avLst/>
                <a:gdLst/>
                <a:ahLst/>
                <a:cxnLst/>
                <a:rect l="l" t="t" r="r" b="b"/>
                <a:pathLst>
                  <a:path w="22860" h="26149" extrusionOk="0">
                    <a:moveTo>
                      <a:pt x="0" y="24462"/>
                    </a:moveTo>
                    <a:cubicBezTo>
                      <a:pt x="8872" y="24462"/>
                      <a:pt x="1885" y="-1177"/>
                      <a:pt x="10668" y="78"/>
                    </a:cubicBezTo>
                    <a:cubicBezTo>
                      <a:pt x="14662" y="649"/>
                      <a:pt x="17046" y="6767"/>
                      <a:pt x="16383" y="10746"/>
                    </a:cubicBezTo>
                    <a:cubicBezTo>
                      <a:pt x="15623" y="15306"/>
                      <a:pt x="11813" y="19521"/>
                      <a:pt x="12573" y="24081"/>
                    </a:cubicBezTo>
                    <a:cubicBezTo>
                      <a:pt x="13143" y="27500"/>
                      <a:pt x="19394" y="25605"/>
                      <a:pt x="22860" y="25605"/>
                    </a:cubicBez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1" name="Google Shape;656;p70">
                <a:extLst>
                  <a:ext uri="{FF2B5EF4-FFF2-40B4-BE49-F238E27FC236}">
                    <a16:creationId xmlns:a16="http://schemas.microsoft.com/office/drawing/2014/main" id="{9F20E6AB-6363-4028-96AF-27E0772586E0}"/>
                  </a:ext>
                </a:extLst>
              </p:cNvPr>
              <p:cNvCxnSpPr/>
              <p:nvPr/>
            </p:nvCxnSpPr>
            <p:spPr>
              <a:xfrm>
                <a:off x="5087100" y="2443400"/>
                <a:ext cx="7620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64D7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57;p70">
                <a:extLst>
                  <a:ext uri="{FF2B5EF4-FFF2-40B4-BE49-F238E27FC236}">
                    <a16:creationId xmlns:a16="http://schemas.microsoft.com/office/drawing/2014/main" id="{1435E57E-BCC2-420F-AC5F-F37B13432D95}"/>
                  </a:ext>
                </a:extLst>
              </p:cNvPr>
              <p:cNvCxnSpPr/>
              <p:nvPr/>
            </p:nvCxnSpPr>
            <p:spPr>
              <a:xfrm>
                <a:off x="5087100" y="2519600"/>
                <a:ext cx="7620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64D7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3" name="Google Shape;658;p70">
                <a:extLst>
                  <a:ext uri="{FF2B5EF4-FFF2-40B4-BE49-F238E27FC236}">
                    <a16:creationId xmlns:a16="http://schemas.microsoft.com/office/drawing/2014/main" id="{E4F35697-0E06-43C3-AD5E-6491B5F2D9FE}"/>
                  </a:ext>
                </a:extLst>
              </p:cNvPr>
              <p:cNvSpPr/>
              <p:nvPr/>
            </p:nvSpPr>
            <p:spPr>
              <a:xfrm>
                <a:off x="4385236" y="2526975"/>
                <a:ext cx="706850" cy="424650"/>
              </a:xfrm>
              <a:custGeom>
                <a:avLst/>
                <a:gdLst/>
                <a:ahLst/>
                <a:cxnLst/>
                <a:rect l="l" t="t" r="r" b="b"/>
                <a:pathLst>
                  <a:path w="28274" h="16986" extrusionOk="0">
                    <a:moveTo>
                      <a:pt x="28274" y="0"/>
                    </a:moveTo>
                    <a:cubicBezTo>
                      <a:pt x="23639" y="1619"/>
                      <a:pt x="3319" y="6922"/>
                      <a:pt x="461" y="9716"/>
                    </a:cubicBezTo>
                    <a:cubicBezTo>
                      <a:pt x="-2396" y="12510"/>
                      <a:pt x="9351" y="15907"/>
                      <a:pt x="11129" y="16764"/>
                    </a:cubicBezTo>
                    <a:cubicBezTo>
                      <a:pt x="12907" y="17621"/>
                      <a:pt x="11129" y="15177"/>
                      <a:pt x="11129" y="14859"/>
                    </a:cubicBezTo>
                  </a:path>
                </a:pathLst>
              </a:cu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0" name="Google Shape;659;p70">
              <a:extLst>
                <a:ext uri="{FF2B5EF4-FFF2-40B4-BE49-F238E27FC236}">
                  <a16:creationId xmlns:a16="http://schemas.microsoft.com/office/drawing/2014/main" id="{FA7DC39E-D9DF-458C-927B-637911A5DF04}"/>
                </a:ext>
              </a:extLst>
            </p:cNvPr>
            <p:cNvGrpSpPr/>
            <p:nvPr/>
          </p:nvGrpSpPr>
          <p:grpSpPr>
            <a:xfrm>
              <a:off x="952500" y="5421550"/>
              <a:ext cx="440125" cy="200100"/>
              <a:chOff x="4787275" y="3529925"/>
              <a:chExt cx="440125" cy="200100"/>
            </a:xfrm>
          </p:grpSpPr>
          <p:cxnSp>
            <p:nvCxnSpPr>
              <p:cNvPr id="56" name="Google Shape;660;p70">
                <a:extLst>
                  <a:ext uri="{FF2B5EF4-FFF2-40B4-BE49-F238E27FC236}">
                    <a16:creationId xmlns:a16="http://schemas.microsoft.com/office/drawing/2014/main" id="{CA618EDF-6917-4A09-924D-BB4EB23ABD1F}"/>
                  </a:ext>
                </a:extLst>
              </p:cNvPr>
              <p:cNvCxnSpPr/>
              <p:nvPr/>
            </p:nvCxnSpPr>
            <p:spPr>
              <a:xfrm rot="10800000" flipH="1">
                <a:off x="4994900" y="3619475"/>
                <a:ext cx="232500" cy="10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7" name="Google Shape;661;p70">
                <a:extLst>
                  <a:ext uri="{FF2B5EF4-FFF2-40B4-BE49-F238E27FC236}">
                    <a16:creationId xmlns:a16="http://schemas.microsoft.com/office/drawing/2014/main" id="{120819C9-7502-4C3D-A39E-240739AC77AE}"/>
                  </a:ext>
                </a:extLst>
              </p:cNvPr>
              <p:cNvSpPr/>
              <p:nvPr/>
            </p:nvSpPr>
            <p:spPr>
              <a:xfrm>
                <a:off x="4787275" y="3529925"/>
                <a:ext cx="211500" cy="200100"/>
              </a:xfrm>
              <a:prstGeom prst="roundRect">
                <a:avLst>
                  <a:gd name="adj" fmla="val 16667"/>
                </a:avLst>
              </a:prstGeom>
              <a:solidFill>
                <a:srgbClr val="66666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662;p70">
              <a:extLst>
                <a:ext uri="{FF2B5EF4-FFF2-40B4-BE49-F238E27FC236}">
                  <a16:creationId xmlns:a16="http://schemas.microsoft.com/office/drawing/2014/main" id="{989B4279-5FA0-4659-990E-031D5BA064FD}"/>
                </a:ext>
              </a:extLst>
            </p:cNvPr>
            <p:cNvGrpSpPr/>
            <p:nvPr/>
          </p:nvGrpSpPr>
          <p:grpSpPr>
            <a:xfrm>
              <a:off x="3058434" y="3977464"/>
              <a:ext cx="531599" cy="143352"/>
              <a:chOff x="2114575" y="3803300"/>
              <a:chExt cx="802050" cy="200100"/>
            </a:xfrm>
          </p:grpSpPr>
          <p:cxnSp>
            <p:nvCxnSpPr>
              <p:cNvPr id="53" name="Google Shape;663;p70">
                <a:extLst>
                  <a:ext uri="{FF2B5EF4-FFF2-40B4-BE49-F238E27FC236}">
                    <a16:creationId xmlns:a16="http://schemas.microsoft.com/office/drawing/2014/main" id="{3BE6C756-E99A-4DAC-A799-BEFF7D2BEF28}"/>
                  </a:ext>
                </a:extLst>
              </p:cNvPr>
              <p:cNvCxnSpPr/>
              <p:nvPr/>
            </p:nvCxnSpPr>
            <p:spPr>
              <a:xfrm>
                <a:off x="2322200" y="3903350"/>
                <a:ext cx="4572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4" name="Google Shape;664;p70">
                <a:extLst>
                  <a:ext uri="{FF2B5EF4-FFF2-40B4-BE49-F238E27FC236}">
                    <a16:creationId xmlns:a16="http://schemas.microsoft.com/office/drawing/2014/main" id="{7849B893-CFE1-49FE-A7C9-09112CE05D55}"/>
                  </a:ext>
                </a:extLst>
              </p:cNvPr>
              <p:cNvSpPr/>
              <p:nvPr/>
            </p:nvSpPr>
            <p:spPr>
              <a:xfrm>
                <a:off x="2114575" y="3803300"/>
                <a:ext cx="211500" cy="200100"/>
              </a:xfrm>
              <a:prstGeom prst="roundRect">
                <a:avLst>
                  <a:gd name="adj" fmla="val 16667"/>
                </a:avLst>
              </a:prstGeom>
              <a:solidFill>
                <a:srgbClr val="66666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665;p70">
                <a:extLst>
                  <a:ext uri="{FF2B5EF4-FFF2-40B4-BE49-F238E27FC236}">
                    <a16:creationId xmlns:a16="http://schemas.microsoft.com/office/drawing/2014/main" id="{F6BE8ECD-7DAA-4A53-852D-BFE28C46DF49}"/>
                  </a:ext>
                </a:extLst>
              </p:cNvPr>
              <p:cNvSpPr/>
              <p:nvPr/>
            </p:nvSpPr>
            <p:spPr>
              <a:xfrm>
                <a:off x="2705125" y="3803300"/>
                <a:ext cx="211500" cy="2001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CECD5"/>
                  </a:gs>
                  <a:gs pos="100000">
                    <a:srgbClr val="93BC8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666;p70">
              <a:extLst>
                <a:ext uri="{FF2B5EF4-FFF2-40B4-BE49-F238E27FC236}">
                  <a16:creationId xmlns:a16="http://schemas.microsoft.com/office/drawing/2014/main" id="{ABDFDB1C-FD1D-4B30-8D48-301046872022}"/>
                </a:ext>
              </a:extLst>
            </p:cNvPr>
            <p:cNvGrpSpPr/>
            <p:nvPr/>
          </p:nvGrpSpPr>
          <p:grpSpPr>
            <a:xfrm>
              <a:off x="3469774" y="3793214"/>
              <a:ext cx="531599" cy="143352"/>
              <a:chOff x="2114575" y="3803300"/>
              <a:chExt cx="802050" cy="200100"/>
            </a:xfrm>
          </p:grpSpPr>
          <p:cxnSp>
            <p:nvCxnSpPr>
              <p:cNvPr id="50" name="Google Shape;667;p70">
                <a:extLst>
                  <a:ext uri="{FF2B5EF4-FFF2-40B4-BE49-F238E27FC236}">
                    <a16:creationId xmlns:a16="http://schemas.microsoft.com/office/drawing/2014/main" id="{D67646C0-9095-4B1D-A82A-D54958AD6816}"/>
                  </a:ext>
                </a:extLst>
              </p:cNvPr>
              <p:cNvCxnSpPr/>
              <p:nvPr/>
            </p:nvCxnSpPr>
            <p:spPr>
              <a:xfrm>
                <a:off x="2322200" y="3903350"/>
                <a:ext cx="4572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1" name="Google Shape;668;p70">
                <a:extLst>
                  <a:ext uri="{FF2B5EF4-FFF2-40B4-BE49-F238E27FC236}">
                    <a16:creationId xmlns:a16="http://schemas.microsoft.com/office/drawing/2014/main" id="{5B69EC97-B9EB-4924-8E3E-3D06271CDB5A}"/>
                  </a:ext>
                </a:extLst>
              </p:cNvPr>
              <p:cNvSpPr/>
              <p:nvPr/>
            </p:nvSpPr>
            <p:spPr>
              <a:xfrm>
                <a:off x="2114575" y="3803300"/>
                <a:ext cx="211500" cy="200100"/>
              </a:xfrm>
              <a:prstGeom prst="roundRect">
                <a:avLst>
                  <a:gd name="adj" fmla="val 16667"/>
                </a:avLst>
              </a:prstGeom>
              <a:solidFill>
                <a:srgbClr val="66666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669;p70">
                <a:extLst>
                  <a:ext uri="{FF2B5EF4-FFF2-40B4-BE49-F238E27FC236}">
                    <a16:creationId xmlns:a16="http://schemas.microsoft.com/office/drawing/2014/main" id="{23E25D6C-8681-4675-861C-2278D7B1943C}"/>
                  </a:ext>
                </a:extLst>
              </p:cNvPr>
              <p:cNvSpPr/>
              <p:nvPr/>
            </p:nvSpPr>
            <p:spPr>
              <a:xfrm>
                <a:off x="2705125" y="3803300"/>
                <a:ext cx="211500" cy="2001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CECD5"/>
                  </a:gs>
                  <a:gs pos="100000">
                    <a:srgbClr val="93BC8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670;p70">
              <a:extLst>
                <a:ext uri="{FF2B5EF4-FFF2-40B4-BE49-F238E27FC236}">
                  <a16:creationId xmlns:a16="http://schemas.microsoft.com/office/drawing/2014/main" id="{3480120E-49E2-4771-9CD1-7434BF6CA827}"/>
                </a:ext>
              </a:extLst>
            </p:cNvPr>
            <p:cNvGrpSpPr/>
            <p:nvPr/>
          </p:nvGrpSpPr>
          <p:grpSpPr>
            <a:xfrm>
              <a:off x="3336527" y="4237781"/>
              <a:ext cx="531599" cy="143352"/>
              <a:chOff x="2114575" y="3803300"/>
              <a:chExt cx="802050" cy="200100"/>
            </a:xfrm>
          </p:grpSpPr>
          <p:cxnSp>
            <p:nvCxnSpPr>
              <p:cNvPr id="47" name="Google Shape;671;p70">
                <a:extLst>
                  <a:ext uri="{FF2B5EF4-FFF2-40B4-BE49-F238E27FC236}">
                    <a16:creationId xmlns:a16="http://schemas.microsoft.com/office/drawing/2014/main" id="{857664D9-A0E8-4150-811D-2A6818399D60}"/>
                  </a:ext>
                </a:extLst>
              </p:cNvPr>
              <p:cNvCxnSpPr/>
              <p:nvPr/>
            </p:nvCxnSpPr>
            <p:spPr>
              <a:xfrm>
                <a:off x="2322200" y="3903350"/>
                <a:ext cx="4572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" name="Google Shape;672;p70">
                <a:extLst>
                  <a:ext uri="{FF2B5EF4-FFF2-40B4-BE49-F238E27FC236}">
                    <a16:creationId xmlns:a16="http://schemas.microsoft.com/office/drawing/2014/main" id="{A6D07EFE-B5D4-48A8-8080-6FCD8DFBD13B}"/>
                  </a:ext>
                </a:extLst>
              </p:cNvPr>
              <p:cNvSpPr/>
              <p:nvPr/>
            </p:nvSpPr>
            <p:spPr>
              <a:xfrm>
                <a:off x="2114575" y="3803300"/>
                <a:ext cx="211500" cy="200100"/>
              </a:xfrm>
              <a:prstGeom prst="roundRect">
                <a:avLst>
                  <a:gd name="adj" fmla="val 16667"/>
                </a:avLst>
              </a:prstGeom>
              <a:solidFill>
                <a:srgbClr val="66666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673;p70">
                <a:extLst>
                  <a:ext uri="{FF2B5EF4-FFF2-40B4-BE49-F238E27FC236}">
                    <a16:creationId xmlns:a16="http://schemas.microsoft.com/office/drawing/2014/main" id="{E0E034B8-2BCF-4060-8465-AFA5C901931D}"/>
                  </a:ext>
                </a:extLst>
              </p:cNvPr>
              <p:cNvSpPr/>
              <p:nvPr/>
            </p:nvSpPr>
            <p:spPr>
              <a:xfrm>
                <a:off x="2705125" y="3803300"/>
                <a:ext cx="211500" cy="2001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CECD5"/>
                  </a:gs>
                  <a:gs pos="100000">
                    <a:srgbClr val="93BC8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674;p70">
              <a:extLst>
                <a:ext uri="{FF2B5EF4-FFF2-40B4-BE49-F238E27FC236}">
                  <a16:creationId xmlns:a16="http://schemas.microsoft.com/office/drawing/2014/main" id="{581DD6A7-8787-4DD1-804E-4C7562DAB9C7}"/>
                </a:ext>
              </a:extLst>
            </p:cNvPr>
            <p:cNvGrpSpPr/>
            <p:nvPr/>
          </p:nvGrpSpPr>
          <p:grpSpPr>
            <a:xfrm>
              <a:off x="3741256" y="4052528"/>
              <a:ext cx="531599" cy="143352"/>
              <a:chOff x="2114575" y="3803300"/>
              <a:chExt cx="802050" cy="200100"/>
            </a:xfrm>
          </p:grpSpPr>
          <p:cxnSp>
            <p:nvCxnSpPr>
              <p:cNvPr id="44" name="Google Shape;675;p70">
                <a:extLst>
                  <a:ext uri="{FF2B5EF4-FFF2-40B4-BE49-F238E27FC236}">
                    <a16:creationId xmlns:a16="http://schemas.microsoft.com/office/drawing/2014/main" id="{FEC873E2-46BD-49FF-A26E-1BD2060BE8A2}"/>
                  </a:ext>
                </a:extLst>
              </p:cNvPr>
              <p:cNvCxnSpPr/>
              <p:nvPr/>
            </p:nvCxnSpPr>
            <p:spPr>
              <a:xfrm>
                <a:off x="2322200" y="3903350"/>
                <a:ext cx="4572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5" name="Google Shape;676;p70">
                <a:extLst>
                  <a:ext uri="{FF2B5EF4-FFF2-40B4-BE49-F238E27FC236}">
                    <a16:creationId xmlns:a16="http://schemas.microsoft.com/office/drawing/2014/main" id="{051B07CB-F3B0-4380-8F7B-A7D56A680694}"/>
                  </a:ext>
                </a:extLst>
              </p:cNvPr>
              <p:cNvSpPr/>
              <p:nvPr/>
            </p:nvSpPr>
            <p:spPr>
              <a:xfrm>
                <a:off x="2114575" y="3803300"/>
                <a:ext cx="211500" cy="200100"/>
              </a:xfrm>
              <a:prstGeom prst="roundRect">
                <a:avLst>
                  <a:gd name="adj" fmla="val 16667"/>
                </a:avLst>
              </a:prstGeom>
              <a:solidFill>
                <a:srgbClr val="66666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677;p70">
                <a:extLst>
                  <a:ext uri="{FF2B5EF4-FFF2-40B4-BE49-F238E27FC236}">
                    <a16:creationId xmlns:a16="http://schemas.microsoft.com/office/drawing/2014/main" id="{76B719A2-0ABC-4ECA-A4AF-6FF63AA1FDEE}"/>
                  </a:ext>
                </a:extLst>
              </p:cNvPr>
              <p:cNvSpPr/>
              <p:nvPr/>
            </p:nvSpPr>
            <p:spPr>
              <a:xfrm>
                <a:off x="2705125" y="3803300"/>
                <a:ext cx="211500" cy="2001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DCECD5"/>
                  </a:gs>
                  <a:gs pos="100000">
                    <a:srgbClr val="93BC8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678;p70">
              <a:extLst>
                <a:ext uri="{FF2B5EF4-FFF2-40B4-BE49-F238E27FC236}">
                  <a16:creationId xmlns:a16="http://schemas.microsoft.com/office/drawing/2014/main" id="{4B005C7C-671F-4755-A8E8-35951A449E6E}"/>
                </a:ext>
              </a:extLst>
            </p:cNvPr>
            <p:cNvGrpSpPr/>
            <p:nvPr/>
          </p:nvGrpSpPr>
          <p:grpSpPr>
            <a:xfrm>
              <a:off x="1910625" y="5095125"/>
              <a:ext cx="597650" cy="341400"/>
              <a:chOff x="5450125" y="3459275"/>
              <a:chExt cx="597650" cy="341400"/>
            </a:xfrm>
          </p:grpSpPr>
          <p:cxnSp>
            <p:nvCxnSpPr>
              <p:cNvPr id="42" name="Google Shape;679;p70">
                <a:extLst>
                  <a:ext uri="{FF2B5EF4-FFF2-40B4-BE49-F238E27FC236}">
                    <a16:creationId xmlns:a16="http://schemas.microsoft.com/office/drawing/2014/main" id="{2EDACA70-CCBF-4AF3-B9F5-293E44AD7632}"/>
                  </a:ext>
                </a:extLst>
              </p:cNvPr>
              <p:cNvCxnSpPr/>
              <p:nvPr/>
            </p:nvCxnSpPr>
            <p:spPr>
              <a:xfrm rot="10800000" flipH="1">
                <a:off x="5450125" y="3644225"/>
                <a:ext cx="232500" cy="10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3" name="Google Shape;680;p70">
                <a:extLst>
                  <a:ext uri="{FF2B5EF4-FFF2-40B4-BE49-F238E27FC236}">
                    <a16:creationId xmlns:a16="http://schemas.microsoft.com/office/drawing/2014/main" id="{1E58B4F3-E894-4F68-99E4-B36C9507DA5A}"/>
                  </a:ext>
                </a:extLst>
              </p:cNvPr>
              <p:cNvSpPr/>
              <p:nvPr/>
            </p:nvSpPr>
            <p:spPr>
              <a:xfrm>
                <a:off x="5591175" y="3459275"/>
                <a:ext cx="456600" cy="341400"/>
              </a:xfrm>
              <a:prstGeom prst="sun">
                <a:avLst>
                  <a:gd name="adj" fmla="val 25000"/>
                </a:avLst>
              </a:prstGeom>
              <a:gradFill>
                <a:gsLst>
                  <a:gs pos="0">
                    <a:srgbClr val="51AB2A"/>
                  </a:gs>
                  <a:gs pos="100000">
                    <a:srgbClr val="203E1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681;p70">
              <a:extLst>
                <a:ext uri="{FF2B5EF4-FFF2-40B4-BE49-F238E27FC236}">
                  <a16:creationId xmlns:a16="http://schemas.microsoft.com/office/drawing/2014/main" id="{C9B16592-C57F-45BF-BAA8-4BD04909C17C}"/>
                </a:ext>
              </a:extLst>
            </p:cNvPr>
            <p:cNvGrpSpPr/>
            <p:nvPr/>
          </p:nvGrpSpPr>
          <p:grpSpPr>
            <a:xfrm>
              <a:off x="1114425" y="5622975"/>
              <a:ext cx="440125" cy="200100"/>
              <a:chOff x="4787275" y="3529925"/>
              <a:chExt cx="440125" cy="200100"/>
            </a:xfrm>
          </p:grpSpPr>
          <p:cxnSp>
            <p:nvCxnSpPr>
              <p:cNvPr id="40" name="Google Shape;682;p70">
                <a:extLst>
                  <a:ext uri="{FF2B5EF4-FFF2-40B4-BE49-F238E27FC236}">
                    <a16:creationId xmlns:a16="http://schemas.microsoft.com/office/drawing/2014/main" id="{FD59BF2A-9808-4729-9F82-1B5C34D78B71}"/>
                  </a:ext>
                </a:extLst>
              </p:cNvPr>
              <p:cNvCxnSpPr/>
              <p:nvPr/>
            </p:nvCxnSpPr>
            <p:spPr>
              <a:xfrm rot="10800000" flipH="1">
                <a:off x="4994900" y="3619475"/>
                <a:ext cx="232500" cy="10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1" name="Google Shape;683;p70">
                <a:extLst>
                  <a:ext uri="{FF2B5EF4-FFF2-40B4-BE49-F238E27FC236}">
                    <a16:creationId xmlns:a16="http://schemas.microsoft.com/office/drawing/2014/main" id="{DBD459C4-AA86-4D1C-A5F3-FB3C2E29C0CB}"/>
                  </a:ext>
                </a:extLst>
              </p:cNvPr>
              <p:cNvSpPr/>
              <p:nvPr/>
            </p:nvSpPr>
            <p:spPr>
              <a:xfrm>
                <a:off x="4787275" y="3529925"/>
                <a:ext cx="211500" cy="200100"/>
              </a:xfrm>
              <a:prstGeom prst="roundRect">
                <a:avLst>
                  <a:gd name="adj" fmla="val 16667"/>
                </a:avLst>
              </a:prstGeom>
              <a:solidFill>
                <a:srgbClr val="66666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684;p70">
              <a:extLst>
                <a:ext uri="{FF2B5EF4-FFF2-40B4-BE49-F238E27FC236}">
                  <a16:creationId xmlns:a16="http://schemas.microsoft.com/office/drawing/2014/main" id="{B1A9534C-7CFE-479A-B9E4-ACC50BFA6AC4}"/>
                </a:ext>
              </a:extLst>
            </p:cNvPr>
            <p:cNvGrpSpPr/>
            <p:nvPr/>
          </p:nvGrpSpPr>
          <p:grpSpPr>
            <a:xfrm>
              <a:off x="1443900" y="5305863"/>
              <a:ext cx="597650" cy="341400"/>
              <a:chOff x="5450125" y="3459275"/>
              <a:chExt cx="597650" cy="341400"/>
            </a:xfrm>
          </p:grpSpPr>
          <p:cxnSp>
            <p:nvCxnSpPr>
              <p:cNvPr id="38" name="Google Shape;685;p70">
                <a:extLst>
                  <a:ext uri="{FF2B5EF4-FFF2-40B4-BE49-F238E27FC236}">
                    <a16:creationId xmlns:a16="http://schemas.microsoft.com/office/drawing/2014/main" id="{FC30BF7C-2C6C-40E8-A275-85C713609253}"/>
                  </a:ext>
                </a:extLst>
              </p:cNvPr>
              <p:cNvCxnSpPr/>
              <p:nvPr/>
            </p:nvCxnSpPr>
            <p:spPr>
              <a:xfrm rot="10800000" flipH="1">
                <a:off x="5450125" y="3644225"/>
                <a:ext cx="232500" cy="10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" name="Google Shape;686;p70">
                <a:extLst>
                  <a:ext uri="{FF2B5EF4-FFF2-40B4-BE49-F238E27FC236}">
                    <a16:creationId xmlns:a16="http://schemas.microsoft.com/office/drawing/2014/main" id="{30B4C683-3B8D-468E-9674-1971BE108B51}"/>
                  </a:ext>
                </a:extLst>
              </p:cNvPr>
              <p:cNvSpPr/>
              <p:nvPr/>
            </p:nvSpPr>
            <p:spPr>
              <a:xfrm>
                <a:off x="5591175" y="3459275"/>
                <a:ext cx="456600" cy="341400"/>
              </a:xfrm>
              <a:prstGeom prst="sun">
                <a:avLst>
                  <a:gd name="adj" fmla="val 25000"/>
                </a:avLst>
              </a:prstGeom>
              <a:gradFill>
                <a:gsLst>
                  <a:gs pos="0">
                    <a:srgbClr val="51AB2A"/>
                  </a:gs>
                  <a:gs pos="100000">
                    <a:srgbClr val="203E1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687;p70">
              <a:extLst>
                <a:ext uri="{FF2B5EF4-FFF2-40B4-BE49-F238E27FC236}">
                  <a16:creationId xmlns:a16="http://schemas.microsoft.com/office/drawing/2014/main" id="{8C13B226-88B1-422D-A854-03615A89A8E6}"/>
                </a:ext>
              </a:extLst>
            </p:cNvPr>
            <p:cNvGrpSpPr/>
            <p:nvPr/>
          </p:nvGrpSpPr>
          <p:grpSpPr>
            <a:xfrm>
              <a:off x="1352550" y="5165775"/>
              <a:ext cx="440125" cy="200100"/>
              <a:chOff x="4787275" y="3529925"/>
              <a:chExt cx="440125" cy="200100"/>
            </a:xfrm>
          </p:grpSpPr>
          <p:cxnSp>
            <p:nvCxnSpPr>
              <p:cNvPr id="36" name="Google Shape;688;p70">
                <a:extLst>
                  <a:ext uri="{FF2B5EF4-FFF2-40B4-BE49-F238E27FC236}">
                    <a16:creationId xmlns:a16="http://schemas.microsoft.com/office/drawing/2014/main" id="{A86226A3-A407-4E47-B7D8-4BD7BA232A03}"/>
                  </a:ext>
                </a:extLst>
              </p:cNvPr>
              <p:cNvCxnSpPr/>
              <p:nvPr/>
            </p:nvCxnSpPr>
            <p:spPr>
              <a:xfrm rot="10800000" flipH="1">
                <a:off x="4994900" y="3619475"/>
                <a:ext cx="232500" cy="10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7" name="Google Shape;689;p70">
                <a:extLst>
                  <a:ext uri="{FF2B5EF4-FFF2-40B4-BE49-F238E27FC236}">
                    <a16:creationId xmlns:a16="http://schemas.microsoft.com/office/drawing/2014/main" id="{533BC6A3-479B-4E83-A8B8-11A4542C48BB}"/>
                  </a:ext>
                </a:extLst>
              </p:cNvPr>
              <p:cNvSpPr/>
              <p:nvPr/>
            </p:nvSpPr>
            <p:spPr>
              <a:xfrm>
                <a:off x="4787275" y="3529925"/>
                <a:ext cx="211500" cy="200100"/>
              </a:xfrm>
              <a:prstGeom prst="roundRect">
                <a:avLst>
                  <a:gd name="adj" fmla="val 16667"/>
                </a:avLst>
              </a:prstGeom>
              <a:solidFill>
                <a:srgbClr val="66666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690;p70">
              <a:extLst>
                <a:ext uri="{FF2B5EF4-FFF2-40B4-BE49-F238E27FC236}">
                  <a16:creationId xmlns:a16="http://schemas.microsoft.com/office/drawing/2014/main" id="{15FCC304-8F66-4936-835A-FE7ABF0542FB}"/>
                </a:ext>
              </a:extLst>
            </p:cNvPr>
            <p:cNvGrpSpPr/>
            <p:nvPr/>
          </p:nvGrpSpPr>
          <p:grpSpPr>
            <a:xfrm>
              <a:off x="1443900" y="5529750"/>
              <a:ext cx="597650" cy="341400"/>
              <a:chOff x="5450125" y="3459275"/>
              <a:chExt cx="597650" cy="341400"/>
            </a:xfrm>
          </p:grpSpPr>
          <p:cxnSp>
            <p:nvCxnSpPr>
              <p:cNvPr id="34" name="Google Shape;691;p70">
                <a:extLst>
                  <a:ext uri="{FF2B5EF4-FFF2-40B4-BE49-F238E27FC236}">
                    <a16:creationId xmlns:a16="http://schemas.microsoft.com/office/drawing/2014/main" id="{96FBD3F3-4A79-4E0A-916D-70904FF19582}"/>
                  </a:ext>
                </a:extLst>
              </p:cNvPr>
              <p:cNvCxnSpPr/>
              <p:nvPr/>
            </p:nvCxnSpPr>
            <p:spPr>
              <a:xfrm rot="10800000" flipH="1">
                <a:off x="5450125" y="3644225"/>
                <a:ext cx="232500" cy="10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5" name="Google Shape;692;p70">
                <a:extLst>
                  <a:ext uri="{FF2B5EF4-FFF2-40B4-BE49-F238E27FC236}">
                    <a16:creationId xmlns:a16="http://schemas.microsoft.com/office/drawing/2014/main" id="{A0F54AA6-E04F-48D2-82DF-25863508EC45}"/>
                  </a:ext>
                </a:extLst>
              </p:cNvPr>
              <p:cNvSpPr/>
              <p:nvPr/>
            </p:nvSpPr>
            <p:spPr>
              <a:xfrm>
                <a:off x="5591175" y="3459275"/>
                <a:ext cx="456600" cy="341400"/>
              </a:xfrm>
              <a:prstGeom prst="sun">
                <a:avLst>
                  <a:gd name="adj" fmla="val 25000"/>
                </a:avLst>
              </a:prstGeom>
              <a:gradFill>
                <a:gsLst>
                  <a:gs pos="0">
                    <a:srgbClr val="51AB2A"/>
                  </a:gs>
                  <a:gs pos="100000">
                    <a:srgbClr val="203E1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693;p70">
              <a:extLst>
                <a:ext uri="{FF2B5EF4-FFF2-40B4-BE49-F238E27FC236}">
                  <a16:creationId xmlns:a16="http://schemas.microsoft.com/office/drawing/2014/main" id="{059EEC5D-BC90-4E8B-A88F-85BD96A3D4CF}"/>
                </a:ext>
              </a:extLst>
            </p:cNvPr>
            <p:cNvGrpSpPr/>
            <p:nvPr/>
          </p:nvGrpSpPr>
          <p:grpSpPr>
            <a:xfrm>
              <a:off x="1703000" y="5811975"/>
              <a:ext cx="440125" cy="200100"/>
              <a:chOff x="4787275" y="3529925"/>
              <a:chExt cx="440125" cy="200100"/>
            </a:xfrm>
          </p:grpSpPr>
          <p:cxnSp>
            <p:nvCxnSpPr>
              <p:cNvPr id="32" name="Google Shape;694;p70">
                <a:extLst>
                  <a:ext uri="{FF2B5EF4-FFF2-40B4-BE49-F238E27FC236}">
                    <a16:creationId xmlns:a16="http://schemas.microsoft.com/office/drawing/2014/main" id="{B30AD4D3-5BF3-49DF-A8A0-1E5CD76895E8}"/>
                  </a:ext>
                </a:extLst>
              </p:cNvPr>
              <p:cNvCxnSpPr/>
              <p:nvPr/>
            </p:nvCxnSpPr>
            <p:spPr>
              <a:xfrm rot="10800000" flipH="1">
                <a:off x="4994900" y="3619475"/>
                <a:ext cx="232500" cy="10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" name="Google Shape;695;p70">
                <a:extLst>
                  <a:ext uri="{FF2B5EF4-FFF2-40B4-BE49-F238E27FC236}">
                    <a16:creationId xmlns:a16="http://schemas.microsoft.com/office/drawing/2014/main" id="{EB01B3B3-4FDB-4F12-B0A2-732E04E73711}"/>
                  </a:ext>
                </a:extLst>
              </p:cNvPr>
              <p:cNvSpPr/>
              <p:nvPr/>
            </p:nvSpPr>
            <p:spPr>
              <a:xfrm>
                <a:off x="4787275" y="3529925"/>
                <a:ext cx="211500" cy="200100"/>
              </a:xfrm>
              <a:prstGeom prst="roundRect">
                <a:avLst>
                  <a:gd name="adj" fmla="val 16667"/>
                </a:avLst>
              </a:prstGeom>
              <a:solidFill>
                <a:srgbClr val="66666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696;p70">
              <a:extLst>
                <a:ext uri="{FF2B5EF4-FFF2-40B4-BE49-F238E27FC236}">
                  <a16:creationId xmlns:a16="http://schemas.microsoft.com/office/drawing/2014/main" id="{19C265C3-D8DA-4603-AD7E-DE4A15242479}"/>
                </a:ext>
              </a:extLst>
            </p:cNvPr>
            <p:cNvGrpSpPr/>
            <p:nvPr/>
          </p:nvGrpSpPr>
          <p:grpSpPr>
            <a:xfrm>
              <a:off x="2186800" y="5647275"/>
              <a:ext cx="597650" cy="341400"/>
              <a:chOff x="5450125" y="3459275"/>
              <a:chExt cx="597650" cy="341400"/>
            </a:xfrm>
          </p:grpSpPr>
          <p:cxnSp>
            <p:nvCxnSpPr>
              <p:cNvPr id="30" name="Google Shape;697;p70">
                <a:extLst>
                  <a:ext uri="{FF2B5EF4-FFF2-40B4-BE49-F238E27FC236}">
                    <a16:creationId xmlns:a16="http://schemas.microsoft.com/office/drawing/2014/main" id="{708E99C1-8DAD-4EB0-BDDB-FB01F1BC7AA4}"/>
                  </a:ext>
                </a:extLst>
              </p:cNvPr>
              <p:cNvCxnSpPr/>
              <p:nvPr/>
            </p:nvCxnSpPr>
            <p:spPr>
              <a:xfrm rot="10800000" flipH="1">
                <a:off x="5450125" y="3644225"/>
                <a:ext cx="232500" cy="10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1" name="Google Shape;698;p70">
                <a:extLst>
                  <a:ext uri="{FF2B5EF4-FFF2-40B4-BE49-F238E27FC236}">
                    <a16:creationId xmlns:a16="http://schemas.microsoft.com/office/drawing/2014/main" id="{41CE0CF6-10DD-4425-9319-74F02EE0C804}"/>
                  </a:ext>
                </a:extLst>
              </p:cNvPr>
              <p:cNvSpPr/>
              <p:nvPr/>
            </p:nvSpPr>
            <p:spPr>
              <a:xfrm>
                <a:off x="5591175" y="3459275"/>
                <a:ext cx="456600" cy="341400"/>
              </a:xfrm>
              <a:prstGeom prst="sun">
                <a:avLst>
                  <a:gd name="adj" fmla="val 25000"/>
                </a:avLst>
              </a:prstGeom>
              <a:gradFill>
                <a:gsLst>
                  <a:gs pos="0">
                    <a:srgbClr val="51AB2A"/>
                  </a:gs>
                  <a:gs pos="100000">
                    <a:srgbClr val="203E1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Google Shape;699;p70">
              <a:extLst>
                <a:ext uri="{FF2B5EF4-FFF2-40B4-BE49-F238E27FC236}">
                  <a16:creationId xmlns:a16="http://schemas.microsoft.com/office/drawing/2014/main" id="{9AB5960C-9075-49F5-9008-7B98C4E24511}"/>
                </a:ext>
              </a:extLst>
            </p:cNvPr>
            <p:cNvSpPr txBox="1"/>
            <p:nvPr/>
          </p:nvSpPr>
          <p:spPr>
            <a:xfrm>
              <a:off x="2095500" y="1615450"/>
              <a:ext cx="531600" cy="27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Cas</a:t>
              </a:r>
              <a:endParaRPr sz="1200"/>
            </a:p>
          </p:txBody>
        </p:sp>
        <p:sp>
          <p:nvSpPr>
            <p:cNvPr id="23" name="Google Shape;700;p70">
              <a:extLst>
                <a:ext uri="{FF2B5EF4-FFF2-40B4-BE49-F238E27FC236}">
                  <a16:creationId xmlns:a16="http://schemas.microsoft.com/office/drawing/2014/main" id="{290E5202-6C01-4329-9192-18B7B3FDF40D}"/>
                </a:ext>
              </a:extLst>
            </p:cNvPr>
            <p:cNvSpPr txBox="1"/>
            <p:nvPr/>
          </p:nvSpPr>
          <p:spPr>
            <a:xfrm>
              <a:off x="2186800" y="2227763"/>
              <a:ext cx="1009247" cy="3297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gRNA</a:t>
              </a:r>
              <a:endParaRPr sz="1200" dirty="0"/>
            </a:p>
          </p:txBody>
        </p:sp>
        <p:sp>
          <p:nvSpPr>
            <p:cNvPr id="24" name="Google Shape;701;p70">
              <a:extLst>
                <a:ext uri="{FF2B5EF4-FFF2-40B4-BE49-F238E27FC236}">
                  <a16:creationId xmlns:a16="http://schemas.microsoft.com/office/drawing/2014/main" id="{CD6ED6B8-632F-4387-8FC1-6DD78CCEDD88}"/>
                </a:ext>
              </a:extLst>
            </p:cNvPr>
            <p:cNvSpPr txBox="1"/>
            <p:nvPr/>
          </p:nvSpPr>
          <p:spPr>
            <a:xfrm>
              <a:off x="2731574" y="2652623"/>
              <a:ext cx="2015040" cy="340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Target sequence</a:t>
              </a:r>
              <a:endParaRPr sz="1200" dirty="0"/>
            </a:p>
          </p:txBody>
        </p:sp>
        <p:sp>
          <p:nvSpPr>
            <p:cNvPr id="25" name="Google Shape;702;p70">
              <a:extLst>
                <a:ext uri="{FF2B5EF4-FFF2-40B4-BE49-F238E27FC236}">
                  <a16:creationId xmlns:a16="http://schemas.microsoft.com/office/drawing/2014/main" id="{571B7367-8D69-4E39-8469-620403195F28}"/>
                </a:ext>
              </a:extLst>
            </p:cNvPr>
            <p:cNvSpPr txBox="1"/>
            <p:nvPr/>
          </p:nvSpPr>
          <p:spPr>
            <a:xfrm>
              <a:off x="3556025" y="4423025"/>
              <a:ext cx="1354500" cy="27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Reporters</a:t>
              </a:r>
              <a:endParaRPr sz="1200"/>
            </a:p>
          </p:txBody>
        </p:sp>
        <p:sp>
          <p:nvSpPr>
            <p:cNvPr id="26" name="Google Shape;703;p70">
              <a:extLst>
                <a:ext uri="{FF2B5EF4-FFF2-40B4-BE49-F238E27FC236}">
                  <a16:creationId xmlns:a16="http://schemas.microsoft.com/office/drawing/2014/main" id="{50585ADB-B3BE-4454-93E2-AF563D16399A}"/>
                </a:ext>
              </a:extLst>
            </p:cNvPr>
            <p:cNvSpPr txBox="1"/>
            <p:nvPr/>
          </p:nvSpPr>
          <p:spPr>
            <a:xfrm>
              <a:off x="741000" y="5964375"/>
              <a:ext cx="1354500" cy="27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Signal</a:t>
              </a:r>
              <a:endParaRPr sz="1200"/>
            </a:p>
          </p:txBody>
        </p:sp>
        <p:sp>
          <p:nvSpPr>
            <p:cNvPr id="27" name="Google Shape;704;p70">
              <a:extLst>
                <a:ext uri="{FF2B5EF4-FFF2-40B4-BE49-F238E27FC236}">
                  <a16:creationId xmlns:a16="http://schemas.microsoft.com/office/drawing/2014/main" id="{964D0EBB-77E3-400E-BFFF-B4B26F5EF22C}"/>
                </a:ext>
              </a:extLst>
            </p:cNvPr>
            <p:cNvSpPr txBox="1"/>
            <p:nvPr/>
          </p:nvSpPr>
          <p:spPr>
            <a:xfrm>
              <a:off x="434252" y="1510788"/>
              <a:ext cx="800099" cy="3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Arial Black"/>
                  <a:ea typeface="Arial Black"/>
                  <a:cs typeface="Arial Black"/>
                  <a:sym typeface="Arial Black"/>
                </a:rPr>
                <a:t>Off</a:t>
              </a:r>
              <a:endParaRPr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8" name="Google Shape;705;p70">
              <a:extLst>
                <a:ext uri="{FF2B5EF4-FFF2-40B4-BE49-F238E27FC236}">
                  <a16:creationId xmlns:a16="http://schemas.microsoft.com/office/drawing/2014/main" id="{1689F0FA-2D44-403A-954E-D67260DD3163}"/>
                </a:ext>
              </a:extLst>
            </p:cNvPr>
            <p:cNvSpPr txBox="1"/>
            <p:nvPr/>
          </p:nvSpPr>
          <p:spPr>
            <a:xfrm>
              <a:off x="552450" y="3566875"/>
              <a:ext cx="800101" cy="3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Arial Black"/>
                  <a:ea typeface="Arial Black"/>
                  <a:cs typeface="Arial Black"/>
                  <a:sym typeface="Arial Black"/>
                </a:rPr>
                <a:t>On</a:t>
              </a:r>
              <a:endParaRPr dirty="0"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9" name="Google Shape;706;p70">
              <a:extLst>
                <a:ext uri="{FF2B5EF4-FFF2-40B4-BE49-F238E27FC236}">
                  <a16:creationId xmlns:a16="http://schemas.microsoft.com/office/drawing/2014/main" id="{22372499-374A-45BD-BFA9-FD1CEAC12EA3}"/>
                </a:ext>
              </a:extLst>
            </p:cNvPr>
            <p:cNvSpPr/>
            <p:nvPr/>
          </p:nvSpPr>
          <p:spPr>
            <a:xfrm rot="1742259" flipH="1">
              <a:off x="2366883" y="3897557"/>
              <a:ext cx="295436" cy="1195031"/>
            </a:xfrm>
            <a:prstGeom prst="curvedLeftArrow">
              <a:avLst>
                <a:gd name="adj1" fmla="val 25000"/>
                <a:gd name="adj2" fmla="val 55175"/>
                <a:gd name="adj3" fmla="val 25000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4930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CC66-BFB6-48F6-8464-5302D636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CRISPR SARS-CoV-2 Diagnostics in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1D3C8-7A64-44C2-BF35-06ED7DA1E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DETECTR (Mammoth </a:t>
            </a:r>
            <a:r>
              <a:rPr lang="en-US" dirty="0" err="1"/>
              <a:t>Biosci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1A5EF-3539-4477-80C5-7C7A585732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360"/>
              </a:spcBef>
            </a:pPr>
            <a:r>
              <a:rPr lang="en-US" sz="1800" b="0" dirty="0"/>
              <a:t>Lateral flow assay requires 30–45 min</a:t>
            </a:r>
          </a:p>
          <a:p>
            <a:r>
              <a:rPr lang="en-US" sz="1800" b="0" dirty="0"/>
              <a:t>Uses Cas12a (lbCas12a)</a:t>
            </a:r>
          </a:p>
          <a:p>
            <a:r>
              <a:rPr lang="en-US" sz="1800" b="0" dirty="0"/>
              <a:t>Guide RNA (gRNA) targets sequences in the envelope (E) and </a:t>
            </a:r>
            <a:r>
              <a:rPr lang="en-US" sz="1800" b="0" dirty="0" err="1"/>
              <a:t>nucelocapsid</a:t>
            </a:r>
            <a:r>
              <a:rPr lang="en-US" sz="1800" b="0" dirty="0"/>
              <a:t> (N) genes of SARS-CoV-2 </a:t>
            </a:r>
          </a:p>
          <a:p>
            <a:pPr>
              <a:spcAft>
                <a:spcPts val="1000"/>
              </a:spcAft>
            </a:pPr>
            <a:r>
              <a:rPr lang="en-US" sz="1800" b="0" dirty="0"/>
              <a:t>Initial validation shows 95% accuracy for positive detection and 100% for negative prediction</a:t>
            </a:r>
          </a:p>
          <a:p>
            <a:endParaRPr lang="en-US" sz="18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E358AB-C707-43C5-8AA2-0890B2989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SHERLOCK (Sherlock </a:t>
            </a:r>
            <a:r>
              <a:rPr lang="en-US" dirty="0" err="1"/>
              <a:t>Biosci</a:t>
            </a:r>
            <a:r>
              <a:rPr lang="en-US" dirty="0"/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12688-8687-41A6-AA9F-D7163C31F6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spcBef>
                <a:spcPts val="360"/>
              </a:spcBef>
            </a:pPr>
            <a:r>
              <a:rPr lang="en-US" sz="1800" b="0" dirty="0"/>
              <a:t>CRISPR assay on Cepheid GeneXpert platform</a:t>
            </a:r>
          </a:p>
          <a:p>
            <a:r>
              <a:rPr lang="en-US" sz="1800" b="0" u="sng" dirty="0">
                <a:solidFill>
                  <a:schemeClr val="hlink"/>
                </a:solidFill>
                <a:hlinkClick r:id="rId2"/>
              </a:rPr>
              <a:t>Lateral flow platforms also possible</a:t>
            </a:r>
            <a:endParaRPr lang="en-US" sz="1800" b="0" dirty="0"/>
          </a:p>
          <a:p>
            <a:r>
              <a:rPr lang="en-US" sz="1800" b="0" dirty="0"/>
              <a:t>Uses Cas13</a:t>
            </a:r>
          </a:p>
        </p:txBody>
      </p:sp>
      <p:sp>
        <p:nvSpPr>
          <p:cNvPr id="7" name="Google Shape;715;p71">
            <a:extLst>
              <a:ext uri="{FF2B5EF4-FFF2-40B4-BE49-F238E27FC236}">
                <a16:creationId xmlns:a16="http://schemas.microsoft.com/office/drawing/2014/main" id="{1EC8A190-2154-48BE-9F25-521A8AE3CB67}"/>
              </a:ext>
            </a:extLst>
          </p:cNvPr>
          <p:cNvSpPr txBox="1"/>
          <p:nvPr/>
        </p:nvSpPr>
        <p:spPr>
          <a:xfrm>
            <a:off x="2329701" y="5409684"/>
            <a:ext cx="7008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ea typeface="Arial Black"/>
                <a:cs typeface="Arial Black"/>
                <a:sym typeface="Arial Black"/>
              </a:rPr>
              <a:t>Both involve reverse transcription of the viral RNA using </a:t>
            </a:r>
            <a:r>
              <a:rPr lang="en-US" dirty="0">
                <a:solidFill>
                  <a:srgbClr val="FF9900"/>
                </a:solidFill>
                <a:ea typeface="Arial Black"/>
                <a:cs typeface="Arial Black"/>
                <a:sym typeface="Arial Black"/>
              </a:rPr>
              <a:t>isothermal recombinase polymerase amplification (RPA)</a:t>
            </a:r>
            <a:r>
              <a:rPr lang="en-US" dirty="0">
                <a:solidFill>
                  <a:schemeClr val="dk1"/>
                </a:solidFill>
                <a:ea typeface="Arial Black"/>
                <a:cs typeface="Arial Black"/>
                <a:sym typeface="Arial Black"/>
              </a:rPr>
              <a:t> in place of RT-PCR.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377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F70A-098B-4C8F-BDE8-F0148841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685800"/>
            <a:ext cx="10183812" cy="1025525"/>
          </a:xfrm>
        </p:spPr>
        <p:txBody>
          <a:bodyPr/>
          <a:lstStyle/>
          <a:p>
            <a:r>
              <a:rPr lang="en-US" dirty="0"/>
              <a:t>Detection and Identification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C528-1E10-4C58-B0BA-70803DB1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3241111" cy="4264882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For RNA</a:t>
            </a:r>
          </a:p>
          <a:p>
            <a:r>
              <a:rPr lang="en-US" sz="1600" b="0" dirty="0"/>
              <a:t>Reverse transcription (RT) PCR</a:t>
            </a:r>
          </a:p>
          <a:p>
            <a:r>
              <a:rPr lang="en-US" sz="1600" b="0" dirty="0"/>
              <a:t>Real-Time RT PCR</a:t>
            </a:r>
          </a:p>
          <a:p>
            <a:r>
              <a:rPr lang="en-US" sz="1600" b="0" dirty="0"/>
              <a:t>Droplet digital PCR (</a:t>
            </a:r>
            <a:r>
              <a:rPr lang="en-US" sz="1600" b="0" dirty="0" err="1"/>
              <a:t>ddPCR</a:t>
            </a:r>
            <a:r>
              <a:rPr lang="en-US" sz="1600" b="0" dirty="0"/>
              <a:t>)</a:t>
            </a:r>
          </a:p>
          <a:p>
            <a:r>
              <a:rPr lang="en-US" sz="1600" b="0" dirty="0"/>
              <a:t>CRISPR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8BCAEE-70E3-4372-AC0D-665F4E1B92F7}"/>
              </a:ext>
            </a:extLst>
          </p:cNvPr>
          <p:cNvSpPr txBox="1">
            <a:spLocks/>
          </p:cNvSpPr>
          <p:nvPr/>
        </p:nvSpPr>
        <p:spPr>
          <a:xfrm>
            <a:off x="4463154" y="1907318"/>
            <a:ext cx="3447589" cy="4264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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For antigen proteins</a:t>
            </a:r>
          </a:p>
          <a:p>
            <a:r>
              <a:rPr lang="en-US" sz="1600" b="0" dirty="0"/>
              <a:t>Antigen detection ELISA</a:t>
            </a:r>
          </a:p>
          <a:p>
            <a:r>
              <a:rPr lang="en-US" sz="1600" b="0" dirty="0"/>
              <a:t>SDS-PAGE</a:t>
            </a:r>
          </a:p>
          <a:p>
            <a:r>
              <a:rPr lang="en-US" sz="1600" b="0" dirty="0"/>
              <a:t>Western Blotting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F10119-BFB6-4F51-AE97-9B3A84D9ED1F}"/>
              </a:ext>
            </a:extLst>
          </p:cNvPr>
          <p:cNvSpPr txBox="1">
            <a:spLocks/>
          </p:cNvSpPr>
          <p:nvPr/>
        </p:nvSpPr>
        <p:spPr>
          <a:xfrm>
            <a:off x="8175523" y="1907318"/>
            <a:ext cx="3447589" cy="4338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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For antibodies</a:t>
            </a:r>
          </a:p>
          <a:p>
            <a:r>
              <a:rPr lang="en-US" sz="1600" b="0" dirty="0"/>
              <a:t>Antibody detection ELISA</a:t>
            </a:r>
          </a:p>
        </p:txBody>
      </p:sp>
      <p:pic>
        <p:nvPicPr>
          <p:cNvPr id="6" name="Google Shape;262;p33">
            <a:extLst>
              <a:ext uri="{FF2B5EF4-FFF2-40B4-BE49-F238E27FC236}">
                <a16:creationId xmlns:a16="http://schemas.microsoft.com/office/drawing/2014/main" id="{32E7534E-D991-42E2-B263-77E461D356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572" y="4495605"/>
            <a:ext cx="1726530" cy="177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683920B5-7C51-458F-886D-98017C82F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42" y="3929818"/>
            <a:ext cx="2460737" cy="1785770"/>
          </a:xfrm>
          <a:prstGeom prst="rect">
            <a:avLst/>
          </a:prstGeom>
        </p:spPr>
      </p:pic>
      <p:pic>
        <p:nvPicPr>
          <p:cNvPr id="1026" name="Picture 2" descr="Mini-PROTEAN® Tetra Vertical Electrophoresis Cell | Life Science Research |  Bio-Rad">
            <a:extLst>
              <a:ext uri="{FF2B5EF4-FFF2-40B4-BE49-F238E27FC236}">
                <a16:creationId xmlns:a16="http://schemas.microsoft.com/office/drawing/2014/main" id="{9D4A8492-45A5-4665-A6D4-C55293081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3391" r="18135" b="9525"/>
          <a:stretch/>
        </p:blipFill>
        <p:spPr bwMode="auto">
          <a:xfrm>
            <a:off x="4276875" y="4490804"/>
            <a:ext cx="177823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313;p39">
            <a:extLst>
              <a:ext uri="{FF2B5EF4-FFF2-40B4-BE49-F238E27FC236}">
                <a16:creationId xmlns:a16="http://schemas.microsoft.com/office/drawing/2014/main" id="{9FA262DE-C8C8-497D-8E01-DBDCF1D2FD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541" r="6541"/>
          <a:stretch/>
        </p:blipFill>
        <p:spPr>
          <a:xfrm>
            <a:off x="2357769" y="4117226"/>
            <a:ext cx="1654326" cy="165432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10" descr="A picture containing food, bottle&#10;&#10;Description automatically generated">
            <a:extLst>
              <a:ext uri="{FF2B5EF4-FFF2-40B4-BE49-F238E27FC236}">
                <a16:creationId xmlns:a16="http://schemas.microsoft.com/office/drawing/2014/main" id="{9ED0709D-CA1D-4676-A1AD-3C40E29045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-2329" r="5746" b="2329"/>
          <a:stretch/>
        </p:blipFill>
        <p:spPr>
          <a:xfrm>
            <a:off x="5742974" y="3959178"/>
            <a:ext cx="1756410" cy="1756410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4130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E7474-0E5B-4F33-B530-C1907F9C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Pros/Cons of CRISPR tests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F7DF2-53CA-42DD-8FC8-7247E4114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28D226-DB2D-4209-94EB-EB7469181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7581" y="2728913"/>
            <a:ext cx="4541679" cy="3443287"/>
          </a:xfrm>
        </p:spPr>
        <p:txBody>
          <a:bodyPr/>
          <a:lstStyle/>
          <a:p>
            <a:pPr>
              <a:spcBef>
                <a:spcPts val="360"/>
              </a:spcBef>
            </a:pPr>
            <a:r>
              <a:rPr lang="en-US" sz="1800" b="0" dirty="0"/>
              <a:t>Highly sensitive and specific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Detects active infections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Rapid detection — within minutes to hours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Adaptable format — POC readers or centralized instrumentation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Accommodates multiple sample types 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Can be reconfigured within days for new targets</a:t>
            </a:r>
          </a:p>
          <a:p>
            <a:endParaRPr lang="en-US" sz="1800" b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0EA8C1-C470-44AD-B407-6B73E1E49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09260" y="1904999"/>
            <a:ext cx="5631815" cy="823912"/>
          </a:xfrm>
        </p:spPr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F77EFE-C942-4ECA-BC7C-703653C053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9260" y="2728911"/>
            <a:ext cx="5631815" cy="3443289"/>
          </a:xfrm>
        </p:spPr>
        <p:txBody>
          <a:bodyPr/>
          <a:lstStyle/>
          <a:p>
            <a:pPr>
              <a:spcBef>
                <a:spcPts val="360"/>
              </a:spcBef>
            </a:pPr>
            <a:r>
              <a:rPr lang="en-US" sz="1800" b="0" dirty="0"/>
              <a:t>Does not detect previous/past infections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More computationally demanding to develop than real-time PCR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Novel diagnostic test — not yet validated</a:t>
            </a:r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750838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966D-1E5F-4003-AFF0-96EA4427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Diagnostic Test</a:t>
            </a:r>
          </a:p>
        </p:txBody>
      </p:sp>
      <p:graphicFrame>
        <p:nvGraphicFramePr>
          <p:cNvPr id="4" name="Google Shape;738;p74">
            <a:extLst>
              <a:ext uri="{FF2B5EF4-FFF2-40B4-BE49-F238E27FC236}">
                <a16:creationId xmlns:a16="http://schemas.microsoft.com/office/drawing/2014/main" id="{98598E25-4F5D-4ACC-AECE-ADA0047A5F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133245"/>
              </p:ext>
            </p:extLst>
          </p:nvPr>
        </p:nvGraphicFramePr>
        <p:xfrm>
          <a:off x="957262" y="1878150"/>
          <a:ext cx="10278428" cy="41147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71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6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6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6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/>
                        <a:t>Real-Time RT-PCR</a:t>
                      </a:r>
                      <a:endParaRPr b="1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/>
                        <a:t>ddRT</a:t>
                      </a:r>
                      <a:r>
                        <a:rPr lang="en-US" b="1" dirty="0"/>
                        <a:t>-PCR</a:t>
                      </a:r>
                      <a:endParaRPr b="1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/>
                        <a:t>ELISA</a:t>
                      </a:r>
                      <a:endParaRPr b="1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/>
                        <a:t>CRISPR</a:t>
                      </a:r>
                      <a:endParaRPr b="1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89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/>
                        <a:t>Pros</a:t>
                      </a:r>
                      <a:endParaRPr b="1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Easy and fast to develop 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Accuracy</a:t>
                      </a: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Absolute quantitation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More sensitive than real-time RT-PCR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Accuracy</a:t>
                      </a: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Specific, can detect previous infection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Results within 20 minutes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Can be POC</a:t>
                      </a: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Specific, accurate, rapid results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POC possible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Inexpensive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7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Cons</a:t>
                      </a:r>
                      <a:endParaRPr b="1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Complex, requires instrumentation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Results usually in hours to days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Requires specific instrumentation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</a:rPr>
                        <a:t>Results usually in hours to days</a:t>
                      </a: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Results may not be definitive due to the complexity of the immune response</a:t>
                      </a: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Not yet validated</a:t>
                      </a: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46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62C1-E6BB-43A4-AD3F-90F996F64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when Developing a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3CD1E-1E13-491C-8FE4-939CF3B95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6456260" cy="4264882"/>
          </a:xfrm>
        </p:spPr>
        <p:txBody>
          <a:bodyPr/>
          <a:lstStyle/>
          <a:p>
            <a:r>
              <a:rPr lang="en-US" sz="1800" b="0" dirty="0"/>
              <a:t>Cost — how much does a test cost to develop and run?</a:t>
            </a:r>
          </a:p>
          <a:p>
            <a:r>
              <a:rPr lang="en-US" sz="1800" b="0" dirty="0"/>
              <a:t>Development time — how long will it take to develop?</a:t>
            </a:r>
          </a:p>
          <a:p>
            <a:r>
              <a:rPr lang="en-US" sz="1800" b="0" dirty="0"/>
              <a:t>Speed — Can test results be delivered at point of care (POC) or does the test require centralized analysis and sample shipment?</a:t>
            </a:r>
          </a:p>
          <a:p>
            <a:r>
              <a:rPr lang="en-US" sz="1800" b="0" dirty="0"/>
              <a:t>Samples — how easy/invasive to gather samples?</a:t>
            </a:r>
          </a:p>
          <a:p>
            <a:r>
              <a:rPr lang="en-US" sz="1800" b="0" dirty="0"/>
              <a:t>Instrumentation — is special equipment required?</a:t>
            </a:r>
          </a:p>
          <a:p>
            <a:r>
              <a:rPr lang="en-US" sz="1800" b="0" dirty="0"/>
              <a:t>Specificity — how well does a test detect only the target of interest?</a:t>
            </a:r>
          </a:p>
          <a:p>
            <a:r>
              <a:rPr lang="en-US" sz="1800" b="0" dirty="0"/>
              <a:t>Sensitivity — how well does a test detect low amounts of the target of interest?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CDE65-AA3E-4006-99C5-AFFE7782BB6A}"/>
              </a:ext>
            </a:extLst>
          </p:cNvPr>
          <p:cNvSpPr txBox="1"/>
          <p:nvPr/>
        </p:nvSpPr>
        <p:spPr>
          <a:xfrm>
            <a:off x="8160774" y="2359742"/>
            <a:ext cx="3073963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Arial Black" panose="020B0A04020102020204" pitchFamily="34" charset="0"/>
              </a:rPr>
              <a:t>How would you prioritize these considerations when designing a test?</a:t>
            </a:r>
          </a:p>
        </p:txBody>
      </p:sp>
    </p:spTree>
    <p:extLst>
      <p:ext uri="{BB962C8B-B14F-4D97-AF65-F5344CB8AC3E}">
        <p14:creationId xmlns:p14="http://schemas.microsoft.com/office/powerpoint/2010/main" val="1237790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6B505-700C-49A9-A345-75C4185EF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B7E97-1F9D-4EED-A659-DDB469D52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Specificity vs sensitivity</a:t>
            </a:r>
          </a:p>
          <a:p>
            <a:pPr lvl="1"/>
            <a:r>
              <a:rPr lang="en-US" dirty="0"/>
              <a:t>False positive — positive test results for someone not infected; can happen with low specificity tests</a:t>
            </a:r>
          </a:p>
          <a:p>
            <a:pPr lvl="1"/>
            <a:r>
              <a:rPr lang="en-US" dirty="0"/>
              <a:t>False negative — negative test results for someone that is infected; can happen with low sensitivity tests</a:t>
            </a:r>
          </a:p>
          <a:p>
            <a:r>
              <a:rPr lang="en-US" dirty="0"/>
              <a:t>Development time vs instrumentation</a:t>
            </a:r>
          </a:p>
          <a:p>
            <a:pPr lvl="1"/>
            <a:r>
              <a:rPr lang="en-US" dirty="0"/>
              <a:t>Short development time may result in a test that requires specialized equipment</a:t>
            </a:r>
          </a:p>
          <a:p>
            <a:r>
              <a:rPr lang="en-US" dirty="0"/>
              <a:t>Speed vs development time</a:t>
            </a:r>
          </a:p>
          <a:p>
            <a:pPr lvl="1"/>
            <a:r>
              <a:rPr lang="en-US" dirty="0"/>
              <a:t>A quick test may require a long development time</a:t>
            </a:r>
          </a:p>
        </p:txBody>
      </p:sp>
    </p:spTree>
    <p:extLst>
      <p:ext uri="{BB962C8B-B14F-4D97-AF65-F5344CB8AC3E}">
        <p14:creationId xmlns:p14="http://schemas.microsoft.com/office/powerpoint/2010/main" val="2238441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D925F-2DA8-42BA-84D4-42C137EF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PCR-Based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41086-2AC8-435F-BA3E-A390C7DD7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907318"/>
            <a:ext cx="5772721" cy="4264882"/>
          </a:xfrm>
        </p:spPr>
        <p:txBody>
          <a:bodyPr/>
          <a:lstStyle/>
          <a:p>
            <a:r>
              <a:rPr lang="en-US" sz="1800" b="0" dirty="0"/>
              <a:t>Viruses contain nucleic acid molecules (either DNA or RNA)</a:t>
            </a:r>
          </a:p>
          <a:p>
            <a:pPr>
              <a:spcBef>
                <a:spcPts val="360"/>
              </a:spcBef>
            </a:pPr>
            <a:r>
              <a:rPr lang="en-US" sz="1800" b="0" dirty="0"/>
              <a:t>Infected individuals will have these nucleic acid molecules in their bodies.</a:t>
            </a:r>
          </a:p>
          <a:p>
            <a:endParaRPr lang="en-US" sz="1800" b="0" dirty="0"/>
          </a:p>
        </p:txBody>
      </p:sp>
      <p:pic>
        <p:nvPicPr>
          <p:cNvPr id="5" name="Google Shape;262;p33">
            <a:extLst>
              <a:ext uri="{FF2B5EF4-FFF2-40B4-BE49-F238E27FC236}">
                <a16:creationId xmlns:a16="http://schemas.microsoft.com/office/drawing/2014/main" id="{B7D54613-808C-47A3-A714-4254244E1AD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64059" y="2556353"/>
            <a:ext cx="3054508" cy="314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61;p33">
            <a:extLst>
              <a:ext uri="{FF2B5EF4-FFF2-40B4-BE49-F238E27FC236}">
                <a16:creationId xmlns:a16="http://schemas.microsoft.com/office/drawing/2014/main" id="{A0AB5E24-66C7-4CAD-8E1A-B3B78FBE78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79772" y="1158240"/>
            <a:ext cx="2469918" cy="3355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484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331A-BFCE-468C-AB42-3D57D363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Polymerase Chain Reaction (PCR)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F5CC2-2634-4F78-BBA4-031E0ADA7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17500">
              <a:spcBef>
                <a:spcPts val="360"/>
              </a:spcBef>
              <a:buSzPts val="1400"/>
              <a:buFont typeface="Arial"/>
              <a:buChar char="•"/>
            </a:pPr>
            <a:r>
              <a:rPr lang="en-US" sz="1800" dirty="0">
                <a:ea typeface="Arial"/>
                <a:cs typeface="Arial"/>
                <a:sym typeface="Arial"/>
              </a:rPr>
              <a:t>PCR</a:t>
            </a:r>
            <a:r>
              <a:rPr lang="en-US" sz="1800" b="0" dirty="0">
                <a:ea typeface="Arial"/>
                <a:cs typeface="Arial"/>
                <a:sym typeface="Arial"/>
              </a:rPr>
              <a:t> (end point) — amplification of DNA template; analysis occurs after PCR, for example by gel electrophoresis</a:t>
            </a:r>
          </a:p>
          <a:p>
            <a:pPr marL="457200" lvl="0" indent="-317500">
              <a:buSzPts val="1400"/>
              <a:buFont typeface="Arial"/>
              <a:buChar char="•"/>
            </a:pPr>
            <a:r>
              <a:rPr lang="en-US" sz="1800" dirty="0">
                <a:ea typeface="Arial"/>
                <a:cs typeface="Arial"/>
                <a:sym typeface="Arial"/>
              </a:rPr>
              <a:t>Reverse transcription PCR</a:t>
            </a:r>
            <a:r>
              <a:rPr lang="en-US" sz="1800" b="0" dirty="0">
                <a:ea typeface="Arial"/>
                <a:cs typeface="Arial"/>
                <a:sym typeface="Arial"/>
              </a:rPr>
              <a:t> (RT-PCR) — RNA is transcribed into DNA which is amplified by PCR</a:t>
            </a:r>
          </a:p>
          <a:p>
            <a:pPr marL="457200" lvl="0" indent="-317500">
              <a:buSzPts val="1400"/>
              <a:buFont typeface="Arial"/>
              <a:buChar char="•"/>
            </a:pPr>
            <a:r>
              <a:rPr lang="en-US" sz="1800" dirty="0">
                <a:ea typeface="Arial"/>
                <a:cs typeface="Arial"/>
                <a:sym typeface="Arial"/>
              </a:rPr>
              <a:t>Real-time PCR</a:t>
            </a:r>
            <a:r>
              <a:rPr lang="en-US" sz="1800" b="0" dirty="0">
                <a:ea typeface="Arial"/>
                <a:cs typeface="Arial"/>
                <a:sym typeface="Arial"/>
              </a:rPr>
              <a:t> — PCR amplification is monitored in real time; can be quantitative (</a:t>
            </a:r>
            <a:r>
              <a:rPr lang="en-US" sz="1800" dirty="0">
                <a:ea typeface="Arial"/>
                <a:cs typeface="Arial"/>
                <a:sym typeface="Arial"/>
              </a:rPr>
              <a:t>qPCR</a:t>
            </a:r>
            <a:r>
              <a:rPr lang="en-US" sz="1800" b="0" dirty="0">
                <a:ea typeface="Arial"/>
                <a:cs typeface="Arial"/>
                <a:sym typeface="Arial"/>
              </a:rPr>
              <a:t>) or combined with RT-PCR (</a:t>
            </a:r>
            <a:r>
              <a:rPr lang="en-US" sz="1800" dirty="0">
                <a:ea typeface="Arial"/>
                <a:cs typeface="Arial"/>
                <a:sym typeface="Arial"/>
              </a:rPr>
              <a:t>Real-Time RT-PCR</a:t>
            </a:r>
            <a:r>
              <a:rPr lang="en-US" sz="1800" b="0" dirty="0">
                <a:ea typeface="Arial"/>
                <a:cs typeface="Arial"/>
                <a:sym typeface="Arial"/>
              </a:rPr>
              <a:t>)</a:t>
            </a:r>
          </a:p>
          <a:p>
            <a:pPr marL="457200" lvl="0" indent="-317500">
              <a:buSzPts val="1400"/>
              <a:buFont typeface="Arial"/>
              <a:buChar char="•"/>
            </a:pPr>
            <a:r>
              <a:rPr lang="en-US" sz="1800" dirty="0">
                <a:ea typeface="Arial"/>
                <a:cs typeface="Arial"/>
                <a:sym typeface="Arial"/>
              </a:rPr>
              <a:t>Droplet digital PCR</a:t>
            </a:r>
            <a:r>
              <a:rPr lang="en-US" sz="1800" b="0" dirty="0">
                <a:ea typeface="Arial"/>
                <a:cs typeface="Arial"/>
                <a:sym typeface="Arial"/>
              </a:rPr>
              <a:t> (</a:t>
            </a:r>
            <a:r>
              <a:rPr lang="en-US" sz="1800" b="0" dirty="0" err="1">
                <a:ea typeface="Arial"/>
                <a:cs typeface="Arial"/>
                <a:sym typeface="Arial"/>
              </a:rPr>
              <a:t>ddPCR</a:t>
            </a:r>
            <a:r>
              <a:rPr lang="en-US" sz="1800" b="0" dirty="0">
                <a:ea typeface="Arial"/>
                <a:cs typeface="Arial"/>
                <a:sym typeface="Arial"/>
              </a:rPr>
              <a:t>) — PCR in which single a sample is fractionated into thousands of droplets prior to amplification with theoretically only one template per droplet; amplification either occurs or it doesn’t (1 or 0, “digital”), which enables absolute quantitation</a:t>
            </a:r>
          </a:p>
          <a:p>
            <a:pPr marL="457200" lvl="0" indent="-317500">
              <a:spcAft>
                <a:spcPts val="1000"/>
              </a:spcAft>
              <a:buSzPts val="1400"/>
              <a:buFont typeface="Arial"/>
              <a:buChar char="•"/>
            </a:pPr>
            <a:r>
              <a:rPr lang="en-US" sz="1800" dirty="0">
                <a:ea typeface="Arial"/>
                <a:cs typeface="Arial"/>
                <a:sym typeface="Arial"/>
              </a:rPr>
              <a:t>Isothermal recombinase polymerase amplification</a:t>
            </a:r>
            <a:r>
              <a:rPr lang="en-US" sz="1800" b="0" dirty="0">
                <a:ea typeface="Arial"/>
                <a:cs typeface="Arial"/>
                <a:sym typeface="Arial"/>
              </a:rPr>
              <a:t> (RPA) — a modification of PCR using different enzymes that allows amplification from either RNA or DNA at a single temperature (relevant to CRISPR-based diagnostics)</a:t>
            </a:r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52734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D7C9-FF80-46DA-BD3E-88B328CC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of SARS-CoV-2 RNA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6DE8-6F9C-4438-9E06-E49DC6FF5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473" y="1907318"/>
            <a:ext cx="4779602" cy="4264882"/>
          </a:xfrm>
        </p:spPr>
        <p:txBody>
          <a:bodyPr/>
          <a:lstStyle/>
          <a:p>
            <a:r>
              <a:rPr lang="en-US" b="0" dirty="0"/>
              <a:t>Coronavirus contains RNA</a:t>
            </a:r>
          </a:p>
          <a:p>
            <a:r>
              <a:rPr lang="en-US" b="0" dirty="0"/>
              <a:t>PCR-based detection relies on Reverse transcription</a:t>
            </a:r>
          </a:p>
          <a:p>
            <a:r>
              <a:rPr lang="en-US" b="0" dirty="0"/>
              <a:t>Reverse transcription creates complementary DNA which can be amplified by PCR</a:t>
            </a:r>
          </a:p>
        </p:txBody>
      </p:sp>
      <p:pic>
        <p:nvPicPr>
          <p:cNvPr id="4" name="Google Shape;190;p24">
            <a:extLst>
              <a:ext uri="{FF2B5EF4-FFF2-40B4-BE49-F238E27FC236}">
                <a16:creationId xmlns:a16="http://schemas.microsoft.com/office/drawing/2014/main" id="{0C6C8709-CB7A-4D67-9DBD-09470AAE0C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721" t="11440" b="11584"/>
          <a:stretch/>
        </p:blipFill>
        <p:spPr>
          <a:xfrm>
            <a:off x="957263" y="2069730"/>
            <a:ext cx="5055553" cy="37560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0E1C16-D3CE-47F5-931D-0BE8E949CAA9}"/>
              </a:ext>
            </a:extLst>
          </p:cNvPr>
          <p:cNvSpPr txBox="1"/>
          <p:nvPr/>
        </p:nvSpPr>
        <p:spPr>
          <a:xfrm>
            <a:off x="957263" y="5825777"/>
            <a:ext cx="487326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ea typeface="Arial Black"/>
                <a:cs typeface="Arial Black"/>
                <a:sym typeface="Arial Black"/>
              </a:rPr>
              <a:t>www.scientificanimations.com/wiki-images/, CC BY-SA 4.0 commons.wikimedia.org/w/</a:t>
            </a:r>
            <a:r>
              <a:rPr lang="en-US" sz="600" dirty="0" err="1">
                <a:ea typeface="Arial Black"/>
                <a:cs typeface="Arial Black"/>
                <a:sym typeface="Arial Black"/>
              </a:rPr>
              <a:t>index.php?curid</a:t>
            </a:r>
            <a:r>
              <a:rPr lang="en-US" sz="600" dirty="0">
                <a:ea typeface="Arial Black"/>
                <a:cs typeface="Arial Black"/>
                <a:sym typeface="Arial Black"/>
              </a:rPr>
              <a:t>=86436446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221165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 8">
            <a:extLst>
              <a:ext uri="{FF2B5EF4-FFF2-40B4-BE49-F238E27FC236}">
                <a16:creationId xmlns:a16="http://schemas.microsoft.com/office/drawing/2014/main" id="{E5544D34-119B-4BDC-B6DF-E46C22298335}"/>
              </a:ext>
            </a:extLst>
          </p:cNvPr>
          <p:cNvSpPr/>
          <p:nvPr/>
        </p:nvSpPr>
        <p:spPr>
          <a:xfrm rot="8607200">
            <a:off x="930010" y="-2141888"/>
            <a:ext cx="10636779" cy="6635867"/>
          </a:xfrm>
          <a:prstGeom prst="arc">
            <a:avLst>
              <a:gd name="adj1" fmla="val 15022663"/>
              <a:gd name="adj2" fmla="val 365430"/>
            </a:avLst>
          </a:prstGeom>
          <a:ln w="44450">
            <a:solidFill>
              <a:schemeClr val="accent2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1A67E-9BF5-4925-90F4-893C026D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Transcription PCR (RT-PCR)</a:t>
            </a:r>
          </a:p>
        </p:txBody>
      </p:sp>
      <p:pic>
        <p:nvPicPr>
          <p:cNvPr id="6" name="Google Shape;289;p37">
            <a:extLst>
              <a:ext uri="{FF2B5EF4-FFF2-40B4-BE49-F238E27FC236}">
                <a16:creationId xmlns:a16="http://schemas.microsoft.com/office/drawing/2014/main" id="{FF968312-D94C-4F2F-8EEA-4DD01055BF3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3440">
            <a:off x="4204425" y="3966027"/>
            <a:ext cx="5938804" cy="78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0;p37">
            <a:extLst>
              <a:ext uri="{FF2B5EF4-FFF2-40B4-BE49-F238E27FC236}">
                <a16:creationId xmlns:a16="http://schemas.microsoft.com/office/drawing/2014/main" id="{CAB70EE6-F033-4386-99D9-42451B19CF1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80161">
            <a:off x="3141290" y="5244378"/>
            <a:ext cx="1824843" cy="28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6;p17">
            <a:extLst>
              <a:ext uri="{FF2B5EF4-FFF2-40B4-BE49-F238E27FC236}">
                <a16:creationId xmlns:a16="http://schemas.microsoft.com/office/drawing/2014/main" id="{18AC1EBD-B0FF-4343-9566-D8A5F14C7E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044" b="4706"/>
          <a:stretch/>
        </p:blipFill>
        <p:spPr>
          <a:xfrm>
            <a:off x="328346" y="2265537"/>
            <a:ext cx="622657" cy="62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89;p37">
            <a:extLst>
              <a:ext uri="{FF2B5EF4-FFF2-40B4-BE49-F238E27FC236}">
                <a16:creationId xmlns:a16="http://schemas.microsoft.com/office/drawing/2014/main" id="{575DE44B-9185-4CFF-B697-74F80C6322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3440">
            <a:off x="8489097" y="2296352"/>
            <a:ext cx="1002403" cy="13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89;p37">
            <a:extLst>
              <a:ext uri="{FF2B5EF4-FFF2-40B4-BE49-F238E27FC236}">
                <a16:creationId xmlns:a16="http://schemas.microsoft.com/office/drawing/2014/main" id="{7F57E847-659E-4BD2-A73D-A44834E04F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3440">
            <a:off x="9229246" y="2896215"/>
            <a:ext cx="1002403" cy="13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9;p37">
            <a:extLst>
              <a:ext uri="{FF2B5EF4-FFF2-40B4-BE49-F238E27FC236}">
                <a16:creationId xmlns:a16="http://schemas.microsoft.com/office/drawing/2014/main" id="{5B2BB3A7-6749-4904-BDB3-1653BA36CBE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3440">
            <a:off x="9359251" y="2476781"/>
            <a:ext cx="1002403" cy="13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89;p37">
            <a:extLst>
              <a:ext uri="{FF2B5EF4-FFF2-40B4-BE49-F238E27FC236}">
                <a16:creationId xmlns:a16="http://schemas.microsoft.com/office/drawing/2014/main" id="{65D69DC6-D6C8-46A4-911C-86EC036069C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3440">
            <a:off x="9800201" y="2974827"/>
            <a:ext cx="1002403" cy="13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89;p37">
            <a:extLst>
              <a:ext uri="{FF2B5EF4-FFF2-40B4-BE49-F238E27FC236}">
                <a16:creationId xmlns:a16="http://schemas.microsoft.com/office/drawing/2014/main" id="{9150CC3D-78C7-4051-843E-13E20BD9114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3440">
            <a:off x="8950500" y="1937282"/>
            <a:ext cx="1002403" cy="13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89;p37">
            <a:extLst>
              <a:ext uri="{FF2B5EF4-FFF2-40B4-BE49-F238E27FC236}">
                <a16:creationId xmlns:a16="http://schemas.microsoft.com/office/drawing/2014/main" id="{B4A64D6A-8244-4A60-BA01-62EF6711F9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3440">
            <a:off x="9418960" y="3412667"/>
            <a:ext cx="1002403" cy="13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89;p37">
            <a:extLst>
              <a:ext uri="{FF2B5EF4-FFF2-40B4-BE49-F238E27FC236}">
                <a16:creationId xmlns:a16="http://schemas.microsoft.com/office/drawing/2014/main" id="{29A491C7-DD51-43A9-BE4F-DE24E01E79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3440">
            <a:off x="8027694" y="2510061"/>
            <a:ext cx="1002403" cy="132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626852-323B-45B4-8C42-33AD2E0E9A44}"/>
              </a:ext>
            </a:extLst>
          </p:cNvPr>
          <p:cNvSpPr txBox="1"/>
          <p:nvPr/>
        </p:nvSpPr>
        <p:spPr>
          <a:xfrm>
            <a:off x="714156" y="4915275"/>
            <a:ext cx="2163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RNA isolation from sample</a:t>
            </a:r>
          </a:p>
        </p:txBody>
      </p:sp>
      <p:pic>
        <p:nvPicPr>
          <p:cNvPr id="18" name="Google Shape;116;p17">
            <a:extLst>
              <a:ext uri="{FF2B5EF4-FFF2-40B4-BE49-F238E27FC236}">
                <a16:creationId xmlns:a16="http://schemas.microsoft.com/office/drawing/2014/main" id="{D45C66E4-1AD4-486F-9644-92A9F8DF6251}"/>
              </a:ext>
            </a:extLst>
          </p:cNvPr>
          <p:cNvPicPr preferRelativeResize="0"/>
          <p:nvPr/>
        </p:nvPicPr>
        <p:blipFill rotWithShape="1">
          <a:blip r:embed="rId5">
            <a:alphaModFix amt="60000"/>
          </a:blip>
          <a:srcRect r="5044" b="4706"/>
          <a:stretch/>
        </p:blipFill>
        <p:spPr>
          <a:xfrm>
            <a:off x="650698" y="3429000"/>
            <a:ext cx="433009" cy="4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6;p17">
            <a:extLst>
              <a:ext uri="{FF2B5EF4-FFF2-40B4-BE49-F238E27FC236}">
                <a16:creationId xmlns:a16="http://schemas.microsoft.com/office/drawing/2014/main" id="{952814B2-8CDB-4969-AAA4-982BDCBF49D5}"/>
              </a:ext>
            </a:extLst>
          </p:cNvPr>
          <p:cNvPicPr preferRelativeResize="0"/>
          <p:nvPr/>
        </p:nvPicPr>
        <p:blipFill rotWithShape="1">
          <a:blip r:embed="rId5">
            <a:alphaModFix amt="90000"/>
          </a:blip>
          <a:srcRect r="5044" b="4706"/>
          <a:stretch/>
        </p:blipFill>
        <p:spPr>
          <a:xfrm>
            <a:off x="1609397" y="2660876"/>
            <a:ext cx="583509" cy="58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6;p17">
            <a:extLst>
              <a:ext uri="{FF2B5EF4-FFF2-40B4-BE49-F238E27FC236}">
                <a16:creationId xmlns:a16="http://schemas.microsoft.com/office/drawing/2014/main" id="{1159D400-6800-4AE3-955C-D56A5817360D}"/>
              </a:ext>
            </a:extLst>
          </p:cNvPr>
          <p:cNvPicPr preferRelativeResize="0"/>
          <p:nvPr/>
        </p:nvPicPr>
        <p:blipFill rotWithShape="1">
          <a:blip r:embed="rId5">
            <a:alphaModFix amt="40000"/>
          </a:blip>
          <a:srcRect r="5044" b="4706"/>
          <a:stretch/>
        </p:blipFill>
        <p:spPr>
          <a:xfrm>
            <a:off x="1203195" y="2167383"/>
            <a:ext cx="313117" cy="31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6;p17">
            <a:extLst>
              <a:ext uri="{FF2B5EF4-FFF2-40B4-BE49-F238E27FC236}">
                <a16:creationId xmlns:a16="http://schemas.microsoft.com/office/drawing/2014/main" id="{C2ADBB49-9194-4171-923D-66BA337F9D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044" b="4706"/>
          <a:stretch/>
        </p:blipFill>
        <p:spPr>
          <a:xfrm>
            <a:off x="993857" y="3497976"/>
            <a:ext cx="981717" cy="98594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21AC76-FAD1-46C0-9654-655FE40B3B9D}"/>
              </a:ext>
            </a:extLst>
          </p:cNvPr>
          <p:cNvSpPr txBox="1"/>
          <p:nvPr/>
        </p:nvSpPr>
        <p:spPr>
          <a:xfrm>
            <a:off x="5530644" y="5265174"/>
            <a:ext cx="2163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600" dirty="0"/>
              <a:t>Reverse transcription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0278D-06A2-432C-BA35-E45406778A35}"/>
              </a:ext>
            </a:extLst>
          </p:cNvPr>
          <p:cNvSpPr txBox="1"/>
          <p:nvPr/>
        </p:nvSpPr>
        <p:spPr>
          <a:xfrm>
            <a:off x="6582083" y="3140601"/>
            <a:ext cx="2163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1600" dirty="0"/>
              <a:t>PCR amplification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6E5172-7DEA-4A65-BC96-2DDC76B3AC69}"/>
              </a:ext>
            </a:extLst>
          </p:cNvPr>
          <p:cNvSpPr txBox="1"/>
          <p:nvPr/>
        </p:nvSpPr>
        <p:spPr>
          <a:xfrm>
            <a:off x="3374513" y="5816972"/>
            <a:ext cx="1153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Viral RNA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4410E4-5B94-4B67-AD5B-5D8BCE512FDE}"/>
              </a:ext>
            </a:extLst>
          </p:cNvPr>
          <p:cNvSpPr txBox="1"/>
          <p:nvPr/>
        </p:nvSpPr>
        <p:spPr>
          <a:xfrm>
            <a:off x="9430984" y="4999866"/>
            <a:ext cx="77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cDNA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F6343C-77EA-4CE9-B935-BEAE4B3A7E1E}"/>
              </a:ext>
            </a:extLst>
          </p:cNvPr>
          <p:cNvSpPr txBox="1"/>
          <p:nvPr/>
        </p:nvSpPr>
        <p:spPr>
          <a:xfrm>
            <a:off x="9994498" y="2010908"/>
            <a:ext cx="150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Many copies of cDNA</a:t>
            </a:r>
          </a:p>
        </p:txBody>
      </p:sp>
    </p:spTree>
    <p:extLst>
      <p:ext uri="{BB962C8B-B14F-4D97-AF65-F5344CB8AC3E}">
        <p14:creationId xmlns:p14="http://schemas.microsoft.com/office/powerpoint/2010/main" val="2473703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plorer">
      <a:dk1>
        <a:srgbClr val="2F2F2F"/>
      </a:dk1>
      <a:lt1>
        <a:srgbClr val="FFFFFF"/>
      </a:lt1>
      <a:dk2>
        <a:srgbClr val="2F2F2F"/>
      </a:dk2>
      <a:lt2>
        <a:srgbClr val="FFFFFF"/>
      </a:lt2>
      <a:accent1>
        <a:srgbClr val="AAD412"/>
      </a:accent1>
      <a:accent2>
        <a:srgbClr val="FF9900"/>
      </a:accent2>
      <a:accent3>
        <a:srgbClr val="FF0000"/>
      </a:accent3>
      <a:accent4>
        <a:srgbClr val="66CCFF"/>
      </a:accent4>
      <a:accent5>
        <a:srgbClr val="B2B2B2"/>
      </a:accent5>
      <a:accent6>
        <a:srgbClr val="6600CC"/>
      </a:accent6>
      <a:hlink>
        <a:srgbClr val="E36C09"/>
      </a:hlink>
      <a:folHlink>
        <a:srgbClr val="548DD4"/>
      </a:folHlink>
    </a:clrScheme>
    <a:fontScheme name="Explorer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622A1955C5C941A4D8067D05612462" ma:contentTypeVersion="12" ma:contentTypeDescription="Create a new document." ma:contentTypeScope="" ma:versionID="233fb14bd3d8b7a7c849d16373410728">
  <xsd:schema xmlns:xsd="http://www.w3.org/2001/XMLSchema" xmlns:xs="http://www.w3.org/2001/XMLSchema" xmlns:p="http://schemas.microsoft.com/office/2006/metadata/properties" xmlns:ns2="44a6adae-710a-497a-97c4-0257354cdd3a" xmlns:ns3="c40de90d-4278-400a-af15-1293ad0d11ce" targetNamespace="http://schemas.microsoft.com/office/2006/metadata/properties" ma:root="true" ma:fieldsID="fcf778b03300263626172bc05057baf9" ns2:_="" ns3:_="">
    <xsd:import namespace="44a6adae-710a-497a-97c4-0257354cdd3a"/>
    <xsd:import namespace="c40de90d-4278-400a-af15-1293ad0d11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6adae-710a-497a-97c4-0257354cd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de90d-4278-400a-af15-1293ad0d11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77E0B2-9F53-45ED-A296-37EEE0DF44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74A5DC-F1AB-4D5C-9FB4-B9F35F583E7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1CC729B-DD09-4AF6-A5E7-20613D98EB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a6adae-710a-497a-97c4-0257354cdd3a"/>
    <ds:schemaRef ds:uri="c40de90d-4278-400a-af15-1293ad0d11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2566</Words>
  <Application>Microsoft Office PowerPoint</Application>
  <PresentationFormat>Widescreen</PresentationFormat>
  <Paragraphs>347</Paragraphs>
  <Slides>31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Detection Methods for SARS-CoV-2</vt:lpstr>
      <vt:lpstr>SARS-CoV-2 Infection Timeline</vt:lpstr>
      <vt:lpstr>Detection and Identification Techniques</vt:lpstr>
      <vt:lpstr>Considerations when Developing a Test</vt:lpstr>
      <vt:lpstr>Trade-Offs</vt:lpstr>
      <vt:lpstr>PCR-Based Tests</vt:lpstr>
      <vt:lpstr>Types of Polymerase Chain Reaction (PCR)</vt:lpstr>
      <vt:lpstr>Detection of SARS-CoV-2 RNA</vt:lpstr>
      <vt:lpstr>Reverse Transcription PCR (RT-PCR)</vt:lpstr>
      <vt:lpstr>Amplification by End-Point or Real-Time PCR</vt:lpstr>
      <vt:lpstr>Real-Time PCR</vt:lpstr>
      <vt:lpstr>Real-Time PCR</vt:lpstr>
      <vt:lpstr>Real-Time PCR Instrumentation</vt:lpstr>
      <vt:lpstr>Pros/Cons of Real-Time RT-PCR Tests</vt:lpstr>
      <vt:lpstr>Droplet Digital PCR (ddPCR)</vt:lpstr>
      <vt:lpstr>ddPCR for Viral Detection</vt:lpstr>
      <vt:lpstr>ELISA-Based Tests</vt:lpstr>
      <vt:lpstr>SARS-CoV-2 Infection Timeline</vt:lpstr>
      <vt:lpstr>Enzyme-Linked Immunosorbent Assay (ELISA)</vt:lpstr>
      <vt:lpstr>Detection of SARS-CoV-2 Proteins</vt:lpstr>
      <vt:lpstr>Detection of SARS-CoV-2 by ELISA</vt:lpstr>
      <vt:lpstr>Antigen Detection ELISA Components</vt:lpstr>
      <vt:lpstr>Coronavirus Antibody Detection ELISA</vt:lpstr>
      <vt:lpstr>Lateral Flow Serological Test for COVID-19</vt:lpstr>
      <vt:lpstr>Pros/Cons of ELISA Tests</vt:lpstr>
      <vt:lpstr>Value of Detecting Previous Infections</vt:lpstr>
      <vt:lpstr>CRISPR-Based Tests</vt:lpstr>
      <vt:lpstr>CRISPR as a Diagnostic Tool</vt:lpstr>
      <vt:lpstr>CRISPR SARS-CoV-2 Diagnostics in Development</vt:lpstr>
      <vt:lpstr>Pros/Cons of CRISPR tests</vt:lpstr>
      <vt:lpstr>Summary of Diagnostic Test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Page</dc:creator>
  <cp:lastModifiedBy>Taylor Page</cp:lastModifiedBy>
  <cp:revision>22</cp:revision>
  <dcterms:created xsi:type="dcterms:W3CDTF">2020-06-25T22:43:04Z</dcterms:created>
  <dcterms:modified xsi:type="dcterms:W3CDTF">2020-09-29T18:32:17Z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0x01010064622A1955C5C941A4D8067D05612462</vt:lpwstr>
  </property>
</Properties>
</file>