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58" r:id="rId3"/>
    <p:sldId id="313" r:id="rId4"/>
    <p:sldId id="294" r:id="rId5"/>
    <p:sldId id="302" r:id="rId6"/>
    <p:sldId id="312" r:id="rId7"/>
    <p:sldId id="292" r:id="rId8"/>
    <p:sldId id="283" r:id="rId9"/>
    <p:sldId id="293" r:id="rId10"/>
    <p:sldId id="316" r:id="rId11"/>
    <p:sldId id="314" r:id="rId12"/>
    <p:sldId id="315" r:id="rId13"/>
    <p:sldId id="285" r:id="rId14"/>
    <p:sldId id="286" r:id="rId15"/>
    <p:sldId id="287" r:id="rId16"/>
    <p:sldId id="295" r:id="rId17"/>
    <p:sldId id="299" r:id="rId18"/>
    <p:sldId id="296" r:id="rId19"/>
    <p:sldId id="297" r:id="rId20"/>
    <p:sldId id="298" r:id="rId21"/>
    <p:sldId id="309" r:id="rId22"/>
    <p:sldId id="301" r:id="rId23"/>
    <p:sldId id="317" r:id="rId24"/>
    <p:sldId id="318" r:id="rId25"/>
    <p:sldId id="319" r:id="rId26"/>
    <p:sldId id="320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11" r:id="rId35"/>
    <p:sldId id="30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igh Brown" initials="L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79500"/>
    <a:srgbClr val="FF33CC"/>
    <a:srgbClr val="FF0000"/>
    <a:srgbClr val="FFFF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0" autoAdjust="0"/>
    <p:restoredTop sz="99568" autoAdjust="0"/>
  </p:normalViewPr>
  <p:slideViewPr>
    <p:cSldViewPr snapToGrid="0">
      <p:cViewPr varScale="1">
        <p:scale>
          <a:sx n="114" d="100"/>
          <a:sy n="114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23:08:11.805" idx="6">
    <p:pos x="10" y="10"/>
    <p:text>Improve animation and timing on this one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F54955C-D665-47E8-9554-AD311CF2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1F03DA3-9F03-4826-862C-3141B120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72F83B-5661-4353-9FBD-A7B6576F806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73F423-C668-44C2-9FBC-3F36BD04A31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F9D1C-6E8D-47F4-B1A0-DDE3DB36152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87C395-38CE-4395-A0E7-66488D6D18D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909673-5F75-487A-ABDF-3D22C3A6837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CBAA6D-66BC-4A21-806C-1E0501CC33E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EABA441-BAEA-4969-B02B-865ED294453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65778F-65C0-46CD-8D63-C1F3BF35DDD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0AAC22-17EA-4AE9-A6C9-0F25487EE9F2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DD7E59-2C0F-48D0-B681-6B863B5EA467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275CD5C-3DD7-427E-894C-B663192BD39E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92B607-A08B-4609-9620-01AE1DAA6A1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888683-8B54-4FF9-A8DA-8182175E6A9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C24B49-6F11-4EF5-8605-4C662425D28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0059CF-D8DD-4D2B-8884-2282AF3A10F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13BCCDE-426A-417D-AB23-C173B7B2428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3AF203-4C71-4E98-AE1E-C243D9D127B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A1DE64-6222-4E0E-B6CF-FBD3D872C3E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01087E-2108-4537-81B3-F186B1E2C54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258AD8-19A3-4C70-B7FB-3C24D496E13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502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0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93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42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85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1AFC172B-2BBD-4C79-B4F6-FE570299C25F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lbrown1\Documents\TEXTBOOK%20VIDEOS%20CONVERTED\HD1%20Using%20a%20Micropipet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brown1\Documents\TEXTBOOK%20VIDEOS%20CONVERTED\HD1%20Agarose%20Gel%20Electrophoresis.mp4" TargetMode="Externa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607" y="2847975"/>
            <a:ext cx="3966308" cy="3279163"/>
          </a:xfrm>
          <a:prstGeom prst="rect">
            <a:avLst/>
          </a:prstGeom>
          <a:ln>
            <a:noFill/>
          </a:ln>
          <a:effectLst>
            <a:outerShdw blurRad="241300" dist="76200" dir="5160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Detectives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Bio-Rad Biotechnology </a:t>
            </a:r>
            <a:r>
              <a:rPr lang="en-US" dirty="0" smtClean="0"/>
              <a:t>Explorer™ </a:t>
            </a:r>
            <a:r>
              <a:rPr lang="en-US" dirty="0" smtClean="0"/>
              <a:t>DNA Fingerprinting Kit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08" y="2741613"/>
            <a:ext cx="2248445" cy="28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use a micropipet</a:t>
            </a:r>
          </a:p>
        </p:txBody>
      </p:sp>
      <p:pic>
        <p:nvPicPr>
          <p:cNvPr id="3" name="HD1 Using a Micropipe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260475"/>
            <a:ext cx="63563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450" y="5188568"/>
            <a:ext cx="634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Play video demonstration or demonstrate live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http://www.bio-rad.com/webroot/web/html/lse/support/tutorial_micropipet_wndw.html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Get Started!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09538" y="1858963"/>
            <a:ext cx="34067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5000"/>
              </a:spcAft>
              <a:buFont typeface="Arial" charset="0"/>
              <a:buAutoNum type="arabicPeriod"/>
            </a:pPr>
            <a:r>
              <a:rPr lang="en-US" sz="2100" dirty="0"/>
              <a:t>Place your crime scene (CS) and suspect DNA (S1-5) in your foam rack. Write your initials on your tubes.</a:t>
            </a:r>
          </a:p>
          <a:p>
            <a:pPr>
              <a:spcAft>
                <a:spcPts val="5000"/>
              </a:spcAft>
              <a:buFont typeface="Arial" charset="0"/>
              <a:buAutoNum type="arabicPeriod"/>
            </a:pPr>
            <a:r>
              <a:rPr lang="en-US" sz="2100" dirty="0"/>
              <a:t>Pipet </a:t>
            </a:r>
            <a:r>
              <a:rPr lang="en-US" sz="2100" b="1" dirty="0">
                <a:solidFill>
                  <a:srgbClr val="FF3300"/>
                </a:solidFill>
              </a:rPr>
              <a:t>10 </a:t>
            </a:r>
            <a:r>
              <a:rPr lang="en-US" sz="2100" b="1" dirty="0" err="1">
                <a:solidFill>
                  <a:srgbClr val="FF3300"/>
                </a:solidFill>
              </a:rPr>
              <a:t>ul</a:t>
            </a:r>
            <a:r>
              <a:rPr lang="en-US" sz="2100" b="1" dirty="0">
                <a:solidFill>
                  <a:srgbClr val="FF3300"/>
                </a:solidFill>
              </a:rPr>
              <a:t> </a:t>
            </a:r>
            <a:r>
              <a:rPr lang="en-US" sz="2100" dirty="0"/>
              <a:t>of enzyme (ENZ) into each of your tubes. </a:t>
            </a:r>
            <a:r>
              <a:rPr lang="en-US" sz="2100" b="1" dirty="0">
                <a:solidFill>
                  <a:srgbClr val="FF3300"/>
                </a:solidFill>
              </a:rPr>
              <a:t>Use a separate tip for each sample!</a:t>
            </a:r>
          </a:p>
        </p:txBody>
      </p:sp>
      <p:pic>
        <p:nvPicPr>
          <p:cNvPr id="13316" name="Picture 4" descr="C:\Users\lbrown1\AppData\Roaming\PixelMetrics\CaptureWiz\Temp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112963"/>
            <a:ext cx="501808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4370388" y="3462338"/>
            <a:ext cx="673100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b="1"/>
              <a:t>ENZ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668838" y="2913063"/>
            <a:ext cx="90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500" b="1">
                <a:solidFill>
                  <a:srgbClr val="FF3300"/>
                </a:solidFill>
              </a:rPr>
              <a:t>10 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Get Started! 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27025" y="1785938"/>
            <a:ext cx="3951288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5000"/>
              </a:spcAft>
              <a:buFont typeface="Arial" charset="0"/>
              <a:buAutoNum type="arabicPeriod" startAt="3"/>
            </a:pPr>
            <a:r>
              <a:rPr lang="en-US" sz="2100"/>
              <a:t>Cap the tubes, flick the bottom of each one to mix, and then bring contents to bottom by tapping on the table. </a:t>
            </a:r>
          </a:p>
          <a:p>
            <a:pPr>
              <a:spcAft>
                <a:spcPts val="5000"/>
              </a:spcAft>
              <a:buFont typeface="Arial" charset="0"/>
              <a:buAutoNum type="arabicPeriod" startAt="3"/>
            </a:pPr>
            <a:r>
              <a:rPr lang="en-US" sz="2100"/>
              <a:t>Place your tubes (in the foam rack) in a 37 degree water bath. </a:t>
            </a:r>
          </a:p>
        </p:txBody>
      </p:sp>
      <p:pic>
        <p:nvPicPr>
          <p:cNvPr id="14340" name="Picture 2" descr="C:\Users\lbrown1\AppData\Roaming\PixelMetrics\CaptureWiz\Temp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9063"/>
            <a:ext cx="21272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lbrown1\AppData\Roaming\PixelMetrics\CaptureWiz\Temp\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497013"/>
            <a:ext cx="2803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pic>
        <p:nvPicPr>
          <p:cNvPr id="15363" name="Picture 1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1320800"/>
            <a:ext cx="2582862" cy="446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257300"/>
            <a:ext cx="579278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Schematic</a:t>
            </a:r>
          </a:p>
        </p:txBody>
      </p:sp>
      <p:pic>
        <p:nvPicPr>
          <p:cNvPr id="16387" name="Picture 10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0263" y="1193800"/>
            <a:ext cx="5265737" cy="4856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DNA Model</a:t>
            </a:r>
          </a:p>
        </p:txBody>
      </p:sp>
      <p:pic>
        <p:nvPicPr>
          <p:cNvPr id="17411" name="Table Placeholder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433513"/>
            <a:ext cx="5276850" cy="399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bacterioph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219200"/>
            <a:ext cx="4699000" cy="46990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304800" y="1701800"/>
            <a:ext cx="3657600" cy="31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Evolved </a:t>
            </a:r>
            <a:r>
              <a:rPr lang="en-US" dirty="0"/>
              <a:t>by bacteria to protect against viral DNA infection</a:t>
            </a:r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Endonucleases </a:t>
            </a:r>
            <a:r>
              <a:rPr lang="en-US" dirty="0"/>
              <a:t>= cleave within DNA strands</a:t>
            </a:r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Over </a:t>
            </a:r>
            <a:r>
              <a:rPr lang="en-US" dirty="0"/>
              <a:t>3,000 known enzymes</a:t>
            </a:r>
          </a:p>
          <a:p>
            <a:pPr>
              <a:lnSpc>
                <a:spcPct val="75000"/>
              </a:lnSpc>
            </a:pPr>
            <a:endParaRPr lang="en-US" sz="2700" dirty="0">
              <a:latin typeface="Times" pitchFamily="18" charset="0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Restriction Enzymes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945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69900" y="1676400"/>
            <a:ext cx="8597900" cy="4127500"/>
          </a:xfrm>
          <a:noFill/>
        </p:spPr>
        <p:txBody>
          <a:bodyPr/>
          <a:lstStyle/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r>
              <a:rPr lang="en-US" dirty="0" smtClean="0"/>
              <a:t> Restriction Buffer provides optimal conditions</a:t>
            </a:r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r>
              <a:rPr lang="en-US" dirty="0" err="1" smtClean="0"/>
              <a:t>NaCI</a:t>
            </a:r>
            <a:r>
              <a:rPr lang="en-US" dirty="0" smtClean="0"/>
              <a:t> provides the correct ionic strength</a:t>
            </a:r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r>
              <a:rPr lang="en-US" dirty="0" err="1" smtClean="0"/>
              <a:t>Tris</a:t>
            </a:r>
            <a:r>
              <a:rPr lang="en-US" dirty="0" smtClean="0"/>
              <a:t>-HCI provides the proper pH</a:t>
            </a:r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endParaRPr lang="en-US" dirty="0" smtClean="0"/>
          </a:p>
          <a:p>
            <a:pPr>
              <a:spcBef>
                <a:spcPct val="0"/>
              </a:spcBef>
              <a:buClr>
                <a:schemeClr val="accent1">
                  <a:lumMod val="90000"/>
                </a:schemeClr>
              </a:buClr>
            </a:pP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is an enzyme co-factor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762000" y="406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DNA Digestion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267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54784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04800" y="1995488"/>
            <a:ext cx="3048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Each </a:t>
            </a:r>
            <a:r>
              <a:rPr lang="en-US" dirty="0"/>
              <a:t>enzyme digests (cuts) DNA at a specific sequence = </a:t>
            </a:r>
            <a:r>
              <a:rPr lang="en-US" b="1" dirty="0"/>
              <a:t>restriction site</a:t>
            </a:r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7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Enzymes </a:t>
            </a:r>
            <a:r>
              <a:rPr lang="en-US" dirty="0"/>
              <a:t>recognize 4- or 6- base pair, palindromic sequences </a:t>
            </a:r>
          </a:p>
          <a:p>
            <a:pPr marL="0" indent="0">
              <a:lnSpc>
                <a:spcPct val="75000"/>
              </a:lnSpc>
              <a:buClr>
                <a:schemeClr val="accent1"/>
              </a:buClr>
            </a:pPr>
            <a:r>
              <a:rPr lang="en-US" dirty="0" smtClean="0"/>
              <a:t>    (</a:t>
            </a:r>
            <a:r>
              <a:rPr lang="en-US" dirty="0" err="1"/>
              <a:t>eg</a:t>
            </a:r>
            <a:r>
              <a:rPr lang="en-US" dirty="0"/>
              <a:t> GAATTC)</a:t>
            </a:r>
          </a:p>
          <a:p>
            <a:pPr>
              <a:lnSpc>
                <a:spcPct val="75000"/>
              </a:lnSpc>
            </a:pPr>
            <a:endParaRPr lang="en-US" dirty="0">
              <a:latin typeface="Times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2700">
              <a:latin typeface="Times" pitchFamily="18" charset="0"/>
            </a:endParaRPr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>
            <a:off x="4724400" y="2133600"/>
            <a:ext cx="0" cy="9144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>
            <a:off x="5715000" y="3048000"/>
            <a:ext cx="0" cy="6096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7"/>
          <p:cNvSpPr>
            <a:spLocks noChangeShapeType="1"/>
          </p:cNvSpPr>
          <p:nvPr/>
        </p:nvSpPr>
        <p:spPr bwMode="auto">
          <a:xfrm flipH="1">
            <a:off x="4724400" y="3048000"/>
            <a:ext cx="990600" cy="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>
            <a:off x="4876800" y="4267200"/>
            <a:ext cx="0" cy="7620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9"/>
          <p:cNvSpPr>
            <a:spLocks noChangeShapeType="1"/>
          </p:cNvSpPr>
          <p:nvPr/>
        </p:nvSpPr>
        <p:spPr bwMode="auto">
          <a:xfrm>
            <a:off x="5867400" y="5029200"/>
            <a:ext cx="0" cy="6096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 flipH="1">
            <a:off x="4876800" y="5029200"/>
            <a:ext cx="990600" cy="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4495800" y="2590800"/>
            <a:ext cx="1447800" cy="83820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5943600" y="1981200"/>
            <a:ext cx="128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Palindrome</a:t>
            </a:r>
            <a:endParaRPr lang="en-US" sz="14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3352800" y="1524000"/>
            <a:ext cx="1685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Restriction site</a:t>
            </a:r>
            <a:endParaRPr lang="en-US" sz="14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3657600" y="5715000"/>
            <a:ext cx="1290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Fragment 1</a:t>
            </a:r>
            <a:endParaRPr lang="en-US" sz="14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6858000" y="5638800"/>
            <a:ext cx="1290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Fragment 2</a:t>
            </a:r>
            <a:endParaRPr lang="en-US" sz="14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0499" name="Line 27"/>
          <p:cNvSpPr>
            <a:spLocks noChangeShapeType="1"/>
          </p:cNvSpPr>
          <p:nvPr/>
        </p:nvSpPr>
        <p:spPr bwMode="auto">
          <a:xfrm flipH="1">
            <a:off x="5943600" y="2286000"/>
            <a:ext cx="609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8"/>
          <p:cNvSpPr>
            <a:spLocks noChangeShapeType="1"/>
          </p:cNvSpPr>
          <p:nvPr/>
        </p:nvSpPr>
        <p:spPr bwMode="auto">
          <a:xfrm>
            <a:off x="4191000" y="1828800"/>
            <a:ext cx="5334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itle 1"/>
          <p:cNvSpPr txBox="1">
            <a:spLocks/>
          </p:cNvSpPr>
          <p:nvPr/>
        </p:nvSpPr>
        <p:spPr bwMode="auto">
          <a:xfrm>
            <a:off x="762000" y="4191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Enzyme Site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676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209800"/>
            <a:ext cx="32813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605338"/>
            <a:ext cx="5562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2700">
              <a:latin typeface="Times" pitchFamily="18" charset="0"/>
            </a:endParaRPr>
          </a:p>
        </p:txBody>
      </p:sp>
      <p:sp>
        <p:nvSpPr>
          <p:cNvPr id="21510" name="Freeform 49"/>
          <p:cNvSpPr>
            <a:spLocks/>
          </p:cNvSpPr>
          <p:nvPr/>
        </p:nvSpPr>
        <p:spPr bwMode="auto">
          <a:xfrm>
            <a:off x="6350000" y="2590800"/>
            <a:ext cx="685800" cy="1905000"/>
          </a:xfrm>
          <a:custGeom>
            <a:avLst/>
            <a:gdLst>
              <a:gd name="T0" fmla="*/ 346636428 w 638"/>
              <a:gd name="T1" fmla="*/ 41534512 h 1106"/>
              <a:gd name="T2" fmla="*/ 679408516 w 638"/>
              <a:gd name="T3" fmla="*/ 539946930 h 1106"/>
              <a:gd name="T4" fmla="*/ 0 w 638"/>
              <a:gd name="T5" fmla="*/ 2147483647 h 1106"/>
              <a:gd name="T6" fmla="*/ 0 60000 65536"/>
              <a:gd name="T7" fmla="*/ 0 60000 65536"/>
              <a:gd name="T8" fmla="*/ 0 60000 65536"/>
              <a:gd name="T9" fmla="*/ 0 w 638"/>
              <a:gd name="T10" fmla="*/ 0 h 1106"/>
              <a:gd name="T11" fmla="*/ 638 w 638"/>
              <a:gd name="T12" fmla="*/ 1106 h 1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8" h="1106">
                <a:moveTo>
                  <a:pt x="300" y="14"/>
                </a:moveTo>
                <a:cubicBezTo>
                  <a:pt x="469" y="7"/>
                  <a:pt x="638" y="0"/>
                  <a:pt x="588" y="182"/>
                </a:cubicBezTo>
                <a:cubicBezTo>
                  <a:pt x="538" y="364"/>
                  <a:pt x="96" y="962"/>
                  <a:pt x="0" y="1106"/>
                </a:cubicBezTo>
              </a:path>
            </a:pathLst>
          </a:custGeom>
          <a:noFill/>
          <a:ln w="5715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50"/>
          <p:cNvSpPr>
            <a:spLocks/>
          </p:cNvSpPr>
          <p:nvPr/>
        </p:nvSpPr>
        <p:spPr bwMode="auto">
          <a:xfrm>
            <a:off x="1625600" y="2667000"/>
            <a:ext cx="1295400" cy="1828800"/>
          </a:xfrm>
          <a:custGeom>
            <a:avLst/>
            <a:gdLst>
              <a:gd name="T0" fmla="*/ 485269277 w 3458"/>
              <a:gd name="T1" fmla="*/ 0 h 1056"/>
              <a:gd name="T2" fmla="*/ 60904404 w 3458"/>
              <a:gd name="T3" fmla="*/ 1583574545 h 1056"/>
              <a:gd name="T4" fmla="*/ 119843980 w 3458"/>
              <a:gd name="T5" fmla="*/ 2147483647 h 1056"/>
              <a:gd name="T6" fmla="*/ 0 60000 65536"/>
              <a:gd name="T7" fmla="*/ 0 60000 65536"/>
              <a:gd name="T8" fmla="*/ 0 60000 65536"/>
              <a:gd name="T9" fmla="*/ 0 w 3458"/>
              <a:gd name="T10" fmla="*/ 0 h 1056"/>
              <a:gd name="T11" fmla="*/ 3458 w 345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8" h="1056">
                <a:moveTo>
                  <a:pt x="3458" y="0"/>
                </a:moveTo>
                <a:cubicBezTo>
                  <a:pt x="2163" y="176"/>
                  <a:pt x="868" y="352"/>
                  <a:pt x="434" y="528"/>
                </a:cubicBezTo>
                <a:cubicBezTo>
                  <a:pt x="0" y="704"/>
                  <a:pt x="427" y="880"/>
                  <a:pt x="854" y="1056"/>
                </a:cubicBezTo>
              </a:path>
            </a:pathLst>
          </a:custGeom>
          <a:noFill/>
          <a:ln w="5715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57"/>
          <p:cNvSpPr>
            <a:spLocks noChangeShapeType="1"/>
          </p:cNvSpPr>
          <p:nvPr/>
        </p:nvSpPr>
        <p:spPr bwMode="auto">
          <a:xfrm>
            <a:off x="3759200" y="1981200"/>
            <a:ext cx="0" cy="6858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58"/>
          <p:cNvSpPr>
            <a:spLocks noChangeShapeType="1"/>
          </p:cNvSpPr>
          <p:nvPr/>
        </p:nvSpPr>
        <p:spPr bwMode="auto">
          <a:xfrm>
            <a:off x="5511800" y="2667000"/>
            <a:ext cx="0" cy="7620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59"/>
          <p:cNvSpPr>
            <a:spLocks noChangeShapeType="1"/>
          </p:cNvSpPr>
          <p:nvPr/>
        </p:nvSpPr>
        <p:spPr bwMode="auto">
          <a:xfrm flipH="1">
            <a:off x="3759200" y="2667000"/>
            <a:ext cx="1752600" cy="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61"/>
          <p:cNvSpPr>
            <a:spLocks noChangeShapeType="1"/>
          </p:cNvSpPr>
          <p:nvPr/>
        </p:nvSpPr>
        <p:spPr bwMode="auto">
          <a:xfrm>
            <a:off x="2387600" y="4343400"/>
            <a:ext cx="0" cy="6858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62"/>
          <p:cNvSpPr>
            <a:spLocks noChangeShapeType="1"/>
          </p:cNvSpPr>
          <p:nvPr/>
        </p:nvSpPr>
        <p:spPr bwMode="auto">
          <a:xfrm>
            <a:off x="3835400" y="5029200"/>
            <a:ext cx="0" cy="7620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63"/>
          <p:cNvSpPr>
            <a:spLocks noChangeShapeType="1"/>
          </p:cNvSpPr>
          <p:nvPr/>
        </p:nvSpPr>
        <p:spPr bwMode="auto">
          <a:xfrm flipH="1">
            <a:off x="2387600" y="5029200"/>
            <a:ext cx="1447800" cy="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64"/>
          <p:cNvSpPr>
            <a:spLocks noChangeShapeType="1"/>
          </p:cNvSpPr>
          <p:nvPr/>
        </p:nvSpPr>
        <p:spPr bwMode="auto">
          <a:xfrm>
            <a:off x="4978400" y="4343400"/>
            <a:ext cx="0" cy="6858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65"/>
          <p:cNvSpPr>
            <a:spLocks noChangeShapeType="1"/>
          </p:cNvSpPr>
          <p:nvPr/>
        </p:nvSpPr>
        <p:spPr bwMode="auto">
          <a:xfrm>
            <a:off x="6426200" y="5029200"/>
            <a:ext cx="0" cy="7620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66"/>
          <p:cNvSpPr>
            <a:spLocks noChangeShapeType="1"/>
          </p:cNvSpPr>
          <p:nvPr/>
        </p:nvSpPr>
        <p:spPr bwMode="auto">
          <a:xfrm flipH="1">
            <a:off x="4978400" y="5029200"/>
            <a:ext cx="1447800" cy="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73"/>
          <p:cNvSpPr txBox="1">
            <a:spLocks noChangeArrowheads="1"/>
          </p:cNvSpPr>
          <p:nvPr/>
        </p:nvSpPr>
        <p:spPr bwMode="auto">
          <a:xfrm>
            <a:off x="1625600" y="1371600"/>
            <a:ext cx="1419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Enzyme cuts</a:t>
            </a:r>
            <a:endParaRPr lang="en-US" sz="14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1522" name="Line 74"/>
          <p:cNvSpPr>
            <a:spLocks noChangeShapeType="1"/>
          </p:cNvSpPr>
          <p:nvPr/>
        </p:nvSpPr>
        <p:spPr bwMode="auto">
          <a:xfrm>
            <a:off x="2463800" y="1676400"/>
            <a:ext cx="990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itle 1"/>
          <p:cNvSpPr txBox="1">
            <a:spLocks/>
          </p:cNvSpPr>
          <p:nvPr/>
        </p:nvSpPr>
        <p:spPr bwMode="auto">
          <a:xfrm>
            <a:off x="762000" y="406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5 Prime Overhang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Crime Scene</a:t>
            </a:r>
          </a:p>
        </p:txBody>
      </p:sp>
      <p:pic>
        <p:nvPicPr>
          <p:cNvPr id="37890" name="Picture 2" descr="C:\Users\iherman\AppData\Local\Microsoft\Windows\Temporary Internet Files\Content.IE5\V8RXEQL7\MC9102163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528762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2707" y="5239074"/>
            <a:ext cx="730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 fun setting up your own crime scene.  Be as elaborate or as simple as you wish.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356100"/>
            <a:ext cx="3276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822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133600"/>
            <a:ext cx="32813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2700">
              <a:latin typeface="Times" pitchFamily="18" charset="0"/>
            </a:endParaRPr>
          </a:p>
        </p:txBody>
      </p:sp>
      <p:sp>
        <p:nvSpPr>
          <p:cNvPr id="22535" name="Line 43"/>
          <p:cNvSpPr>
            <a:spLocks noChangeShapeType="1"/>
          </p:cNvSpPr>
          <p:nvPr/>
        </p:nvSpPr>
        <p:spPr bwMode="auto">
          <a:xfrm>
            <a:off x="1727200" y="1676400"/>
            <a:ext cx="0" cy="10033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44"/>
          <p:cNvSpPr>
            <a:spLocks noChangeShapeType="1"/>
          </p:cNvSpPr>
          <p:nvPr/>
        </p:nvSpPr>
        <p:spPr bwMode="auto">
          <a:xfrm>
            <a:off x="3479800" y="2679700"/>
            <a:ext cx="0" cy="7493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45"/>
          <p:cNvSpPr>
            <a:spLocks noChangeShapeType="1"/>
          </p:cNvSpPr>
          <p:nvPr/>
        </p:nvSpPr>
        <p:spPr bwMode="auto">
          <a:xfrm flipH="1">
            <a:off x="1727200" y="2667000"/>
            <a:ext cx="1752600" cy="127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5080000" y="2178050"/>
            <a:ext cx="30003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E</a:t>
            </a:r>
            <a:r>
              <a:rPr lang="en-US" sz="2000" i="1">
                <a:solidFill>
                  <a:srgbClr val="FF8000"/>
                </a:solidFill>
                <a:latin typeface="Arial Black" pitchFamily="34" charset="0"/>
              </a:rPr>
              <a:t>co</a:t>
            </a: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RI</a:t>
            </a:r>
          </a:p>
          <a:p>
            <a:r>
              <a:rPr lang="en-US" sz="2000" b="1"/>
              <a:t>– </a:t>
            </a:r>
            <a:r>
              <a:rPr lang="en-US" sz="2000" b="1" i="1" u="sng"/>
              <a:t>Eschericha coli</a:t>
            </a:r>
            <a:endParaRPr lang="en-US" sz="2000" b="1"/>
          </a:p>
          <a:p>
            <a:r>
              <a:rPr lang="en-US" sz="2000" b="1"/>
              <a:t>– 5 prime overhang</a:t>
            </a:r>
            <a:endParaRPr lang="en-US" sz="20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2539" name="Line 50"/>
          <p:cNvSpPr>
            <a:spLocks noChangeShapeType="1"/>
          </p:cNvSpPr>
          <p:nvPr/>
        </p:nvSpPr>
        <p:spPr bwMode="auto">
          <a:xfrm>
            <a:off x="1727200" y="4813300"/>
            <a:ext cx="0" cy="8509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51"/>
          <p:cNvSpPr>
            <a:spLocks noChangeShapeType="1"/>
          </p:cNvSpPr>
          <p:nvPr/>
        </p:nvSpPr>
        <p:spPr bwMode="auto">
          <a:xfrm>
            <a:off x="3479800" y="3975100"/>
            <a:ext cx="0" cy="8255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52"/>
          <p:cNvSpPr>
            <a:spLocks noChangeShapeType="1"/>
          </p:cNvSpPr>
          <p:nvPr/>
        </p:nvSpPr>
        <p:spPr bwMode="auto">
          <a:xfrm flipH="1">
            <a:off x="1727200" y="4813300"/>
            <a:ext cx="1752600" cy="12700"/>
          </a:xfrm>
          <a:prstGeom prst="line">
            <a:avLst/>
          </a:prstGeom>
          <a:noFill/>
          <a:ln w="19050">
            <a:solidFill>
              <a:srgbClr val="5AABF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54"/>
          <p:cNvSpPr txBox="1">
            <a:spLocks noChangeArrowheads="1"/>
          </p:cNvSpPr>
          <p:nvPr/>
        </p:nvSpPr>
        <p:spPr bwMode="auto">
          <a:xfrm>
            <a:off x="5080000" y="4403725"/>
            <a:ext cx="30003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P</a:t>
            </a:r>
            <a:r>
              <a:rPr lang="en-US" sz="2000" i="1">
                <a:solidFill>
                  <a:srgbClr val="FF8000"/>
                </a:solidFill>
                <a:latin typeface="Arial Black" pitchFamily="34" charset="0"/>
              </a:rPr>
              <a:t>st</a:t>
            </a: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l</a:t>
            </a:r>
          </a:p>
          <a:p>
            <a:r>
              <a:rPr lang="en-US" sz="2000" b="1"/>
              <a:t>– </a:t>
            </a:r>
            <a:r>
              <a:rPr lang="en-US" sz="2000" b="1" i="1" u="sng"/>
              <a:t>Providencia stuartii</a:t>
            </a:r>
            <a:endParaRPr lang="en-US" sz="2000" b="1"/>
          </a:p>
          <a:p>
            <a:r>
              <a:rPr lang="en-US" sz="2000" b="1"/>
              <a:t>– 3 prime overhang</a:t>
            </a:r>
            <a:endParaRPr lang="en-US" sz="2000">
              <a:solidFill>
                <a:srgbClr val="FF8000"/>
              </a:solidFill>
              <a:latin typeface="Times" pitchFamily="18" charset="0"/>
            </a:endParaRPr>
          </a:p>
        </p:txBody>
      </p:sp>
      <p:sp>
        <p:nvSpPr>
          <p:cNvPr id="22543" name="Title 1"/>
          <p:cNvSpPr txBox="1">
            <a:spLocks/>
          </p:cNvSpPr>
          <p:nvPr/>
        </p:nvSpPr>
        <p:spPr bwMode="auto">
          <a:xfrm>
            <a:off x="762000" y="406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Common Restriction Enzymes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5181600"/>
            <a:ext cx="1752600" cy="1365250"/>
          </a:xfrm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752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1752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1752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1752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752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5867400" y="5715000"/>
            <a:ext cx="381000" cy="762000"/>
            <a:chOff x="3696" y="3600"/>
            <a:chExt cx="240" cy="480"/>
          </a:xfrm>
        </p:grpSpPr>
        <p:sp>
          <p:nvSpPr>
            <p:cNvPr id="23577" name="Oval 9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Oval 10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6019800" y="6096000"/>
            <a:ext cx="381000" cy="762000"/>
            <a:chOff x="3696" y="3600"/>
            <a:chExt cx="240" cy="480"/>
          </a:xfrm>
        </p:grpSpPr>
        <p:sp>
          <p:nvSpPr>
            <p:cNvPr id="23575" name="Oval 13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14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6400800" y="6096000"/>
            <a:ext cx="381000" cy="762000"/>
            <a:chOff x="3696" y="3600"/>
            <a:chExt cx="240" cy="480"/>
          </a:xfrm>
        </p:grpSpPr>
        <p:sp>
          <p:nvSpPr>
            <p:cNvPr id="23573" name="Oval 16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17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867400" y="6477000"/>
            <a:ext cx="381000" cy="762000"/>
            <a:chOff x="3696" y="3600"/>
            <a:chExt cx="240" cy="480"/>
          </a:xfrm>
        </p:grpSpPr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6324600" y="6477000"/>
            <a:ext cx="381000" cy="762000"/>
            <a:chOff x="3696" y="3600"/>
            <a:chExt cx="240" cy="480"/>
          </a:xfrm>
        </p:grpSpPr>
        <p:sp>
          <p:nvSpPr>
            <p:cNvPr id="23569" name="Oval 22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23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8" name="Group 24"/>
          <p:cNvGrpSpPr>
            <a:grpSpLocks/>
          </p:cNvGrpSpPr>
          <p:nvPr/>
        </p:nvGrpSpPr>
        <p:grpSpPr bwMode="auto">
          <a:xfrm>
            <a:off x="6705600" y="6477000"/>
            <a:ext cx="381000" cy="762000"/>
            <a:chOff x="3696" y="3600"/>
            <a:chExt cx="240" cy="480"/>
          </a:xfrm>
        </p:grpSpPr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ellipse">
              <a:avLst/>
            </a:prstGeom>
            <a:solidFill>
              <a:srgbClr val="DDBD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>
              <a:off x="3696" y="3744"/>
              <a:ext cx="24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Classroom Obstacle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661 L -0.10417 -0.66605 " pathEditMode="relative" ptsTypes="AA">
                                      <p:cBhvr>
                                        <p:cTn id="6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1711 -0.00538 -0.03376 -0.0085 -0.05065 C -0.00937 -0.05504 -0.00902 -0.05943 -0.00989 -0.06383 C -0.0118 -0.07331 -0.01527 -0.0821 -0.01701 -0.09204 C -0.01857 -0.10152 -0.02066 -0.11077 -0.02256 -0.12003 C -0.02361 -0.12511 -0.02534 -0.13506 -0.02534 -0.13506 C -0.02725 -0.15888 -0.02829 -0.18316 -0.03246 -0.20652 C -0.0335 -0.2204 -0.03316 -0.24491 -0.04097 -0.25532 C -0.0434 -0.26503 -0.04444 -0.27428 -0.04791 -0.2833 C -0.05017 -0.29556 -0.05069 -0.30758 -0.05503 -0.31892 C -0.05659 -0.32747 -0.05642 -0.33094 -0.06197 -0.3358 C -0.06406 -0.33996 -0.06493 -0.34528 -0.0677 -0.34898 C -0.06996 -0.35199 -0.07743 -0.35684 -0.08038 -0.36031 C -0.09479 -0.37743 -0.0835 -0.36702 -0.09305 -0.37534 C -0.09479 -0.38205 -0.09548 -0.38922 -0.09722 -0.39593 C -0.10329 -0.45328 -0.09982 -0.4135 -0.10156 -0.51596 C -0.10017 -0.54209 -0.09635 -0.56568 -0.09166 -0.59112 C -0.08906 -0.60522 -0.08854 -0.62003 -0.08593 -0.63413 C -0.08645 -0.64593 -0.08663 -0.65795 -0.08732 -0.66975 C -0.08836 -0.68524 -0.09444 -0.69981 -0.09722 -0.71485 C -0.09774 -0.71993 -0.09826 -0.73127 -0.1 -0.73728 C -0.10381 -0.75046 -0.10208 -0.73959 -0.10434 -0.75046 C -0.10538 -0.75555 -0.10503 -0.7611 -0.10711 -0.76549 C -0.11006 -0.77174 -0.10989 -0.76896 -0.10989 -0.77312 " pathEditMode="relative" ptsTypes="fffffffffffffffffffffffA">
                                      <p:cBhvr>
                                        <p:cTn id="18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1711 -0.00538 -0.03376 -0.0085 -0.05065 C -0.00937 -0.05504 -0.00902 -0.05943 -0.00989 -0.06383 C -0.0118 -0.07331 -0.01527 -0.0821 -0.01701 -0.09204 C -0.01857 -0.10152 -0.02066 -0.11077 -0.02256 -0.12003 C -0.02361 -0.12511 -0.02534 -0.13506 -0.02534 -0.13506 C -0.02725 -0.15888 -0.02829 -0.18316 -0.03246 -0.20652 C -0.0335 -0.2204 -0.03316 -0.24491 -0.04097 -0.25532 C -0.0434 -0.26503 -0.04444 -0.27428 -0.04791 -0.2833 C -0.05017 -0.29556 -0.05069 -0.30758 -0.05503 -0.31892 C -0.05659 -0.32747 -0.05642 -0.33094 -0.06197 -0.3358 C -0.06406 -0.33996 -0.06493 -0.34528 -0.0677 -0.34898 C -0.06996 -0.35199 -0.07743 -0.35684 -0.08038 -0.36031 C -0.09479 -0.37743 -0.0835 -0.36702 -0.09305 -0.37534 C -0.09479 -0.38205 -0.09548 -0.38922 -0.09722 -0.39593 C -0.10329 -0.45328 -0.09982 -0.4135 -0.10156 -0.51596 C -0.10017 -0.54209 -0.09635 -0.56568 -0.09166 -0.59112 C -0.08906 -0.60522 -0.08854 -0.62003 -0.08593 -0.63413 C -0.08645 -0.64593 -0.08663 -0.65795 -0.08732 -0.66975 C -0.08836 -0.68524 -0.09444 -0.69981 -0.09722 -0.71485 C -0.09774 -0.71993 -0.09826 -0.73127 -0.1 -0.73728 C -0.10381 -0.75046 -0.10208 -0.73959 -0.10434 -0.75046 C -0.10538 -0.75555 -0.10503 -0.7611 -0.10711 -0.76549 C -0.11006 -0.77174 -0.10989 -0.76896 -0.10989 -0.77312 " pathEditMode="relative" ptsTypes="fffffffffffffffffffffffA">
                                      <p:cBhvr>
                                        <p:cTn id="20" dur="2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1341 -0.00261 -0.02544 -0.00695 -0.03746 C -0.00851 -0.05944 -0.01181 -0.07886 -0.02101 -0.09736 C -0.02292 -0.11008 -0.0283 -0.12396 -0.03368 -0.13506 C -0.03542 -0.14454 -0.03854 -0.15449 -0.04358 -0.16119 C -0.04757 -0.18339 -0.04115 -0.15287 -0.04931 -0.17623 C -0.05434 -0.19056 -0.05486 -0.20791 -0.05764 -0.22317 C -0.05955 -0.24676 -0.06771 -0.2833 -0.07466 -0.30574 C -0.07604 -0.31961 -0.07986 -0.35014 -0.08733 -0.36008 " pathEditMode="relative" ptsTypes="ffffffffA">
                                      <p:cBhvr>
                                        <p:cTn id="32" dur="2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1341 -0.00261 -0.02544 -0.00695 -0.03746 C -0.00851 -0.05944 -0.01181 -0.07886 -0.02101 -0.09736 C -0.02292 -0.11008 -0.0283 -0.12396 -0.03368 -0.13506 C -0.03542 -0.14454 -0.03854 -0.15449 -0.04358 -0.16119 C -0.04757 -0.18339 -0.04115 -0.15287 -0.04931 -0.17623 C -0.05434 -0.19056 -0.05486 -0.20791 -0.05764 -0.22317 C -0.05955 -0.24676 -0.06771 -0.2833 -0.07466 -0.30574 C -0.07604 -0.31961 -0.07986 -0.35014 -0.08733 -0.36008 " pathEditMode="relative" ptsTypes="ffffffffA">
                                      <p:cBhvr>
                                        <p:cTn id="34" dur="2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1341 -0.00261 -0.02544 -0.00695 -0.03746 C -0.00851 -0.05944 -0.01181 -0.07886 -0.02101 -0.09736 C -0.02292 -0.11008 -0.0283 -0.12396 -0.03368 -0.13506 C -0.03542 -0.14454 -0.03854 -0.15449 -0.04358 -0.16119 C -0.04757 -0.18339 -0.04115 -0.15287 -0.04931 -0.17623 C -0.05434 -0.19056 -0.05486 -0.20791 -0.05764 -0.22317 C -0.05955 -0.24676 -0.06771 -0.2833 -0.07466 -0.30574 C -0.07604 -0.31961 -0.07986 -0.35014 -0.08733 -0.36008 " pathEditMode="relative" ptsTypes="ffffffffA">
                                      <p:cBhvr>
                                        <p:cTn id="36" dur="2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Restriction Fragment Length Polymorphism</a:t>
            </a:r>
            <a:br>
              <a:rPr lang="en-US" sz="2400" smtClean="0"/>
            </a:br>
            <a:r>
              <a:rPr lang="en-US" sz="2400" smtClean="0">
                <a:solidFill>
                  <a:srgbClr val="FF8000"/>
                </a:solidFill>
              </a:rPr>
              <a:t>RFLP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462338" y="1477963"/>
            <a:ext cx="4191000" cy="152400"/>
          </a:xfrm>
          <a:prstGeom prst="rect">
            <a:avLst/>
          </a:prstGeom>
          <a:solidFill>
            <a:srgbClr val="5DF9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462338" y="1706563"/>
            <a:ext cx="4191000" cy="152400"/>
          </a:xfrm>
          <a:prstGeom prst="rect">
            <a:avLst/>
          </a:prstGeom>
          <a:solidFill>
            <a:srgbClr val="5DF9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462338" y="2468563"/>
            <a:ext cx="4191000" cy="152400"/>
          </a:xfrm>
          <a:prstGeom prst="rect">
            <a:avLst/>
          </a:prstGeom>
          <a:solidFill>
            <a:srgbClr val="BCF9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62338" y="2697163"/>
            <a:ext cx="4191000" cy="152400"/>
          </a:xfrm>
          <a:prstGeom prst="rect">
            <a:avLst/>
          </a:prstGeom>
          <a:solidFill>
            <a:srgbClr val="BCF9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2471738" y="155416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Allele 1</a:t>
            </a:r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2471738" y="254476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Allele 2</a:t>
            </a: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6281738" y="1401763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GAATTC</a:t>
            </a:r>
          </a:p>
          <a:p>
            <a:r>
              <a:rPr lang="en-US" sz="1400">
                <a:latin typeface="Arial Black" pitchFamily="34" charset="0"/>
              </a:rPr>
              <a:t>GTTAAC</a:t>
            </a: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6281738" y="2392363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GAATTC</a:t>
            </a:r>
          </a:p>
          <a:p>
            <a:r>
              <a:rPr lang="en-US" sz="1400">
                <a:latin typeface="Arial Black" pitchFamily="34" charset="0"/>
              </a:rPr>
              <a:t>GTTAAC</a:t>
            </a: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3919538" y="1417638"/>
            <a:ext cx="1022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CTGCAG</a:t>
            </a:r>
          </a:p>
          <a:p>
            <a:r>
              <a:rPr lang="en-US" sz="1400">
                <a:latin typeface="Arial Black" pitchFamily="34" charset="0"/>
              </a:rPr>
              <a:t>GAGCTC</a:t>
            </a:r>
          </a:p>
        </p:txBody>
      </p:sp>
      <p:sp>
        <p:nvSpPr>
          <p:cNvPr id="24588" name="Text Box 24"/>
          <p:cNvSpPr txBox="1">
            <a:spLocks noChangeArrowheads="1"/>
          </p:cNvSpPr>
          <p:nvPr/>
        </p:nvSpPr>
        <p:spPr bwMode="auto">
          <a:xfrm>
            <a:off x="3919538" y="2392363"/>
            <a:ext cx="1041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CGGCAG</a:t>
            </a:r>
          </a:p>
          <a:p>
            <a:r>
              <a:rPr lang="en-US" sz="1400">
                <a:latin typeface="Arial Black" pitchFamily="34" charset="0"/>
              </a:rPr>
              <a:t>GCGCTC</a:t>
            </a:r>
          </a:p>
        </p:txBody>
      </p:sp>
      <p:sp>
        <p:nvSpPr>
          <p:cNvPr id="24589" name="Rectangle 25"/>
          <p:cNvSpPr>
            <a:spLocks noChangeArrowheads="1"/>
          </p:cNvSpPr>
          <p:nvPr/>
        </p:nvSpPr>
        <p:spPr bwMode="auto">
          <a:xfrm>
            <a:off x="4148138" y="2392363"/>
            <a:ext cx="152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26"/>
          <p:cNvSpPr>
            <a:spLocks noChangeArrowheads="1"/>
          </p:cNvSpPr>
          <p:nvPr/>
        </p:nvSpPr>
        <p:spPr bwMode="auto">
          <a:xfrm>
            <a:off x="4148138" y="1401763"/>
            <a:ext cx="152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Freeform 32"/>
          <p:cNvSpPr>
            <a:spLocks/>
          </p:cNvSpPr>
          <p:nvPr/>
        </p:nvSpPr>
        <p:spPr bwMode="auto">
          <a:xfrm>
            <a:off x="6494463" y="1423988"/>
            <a:ext cx="561975" cy="488950"/>
          </a:xfrm>
          <a:custGeom>
            <a:avLst/>
            <a:gdLst>
              <a:gd name="T0" fmla="*/ 25400 w 354"/>
              <a:gd name="T1" fmla="*/ 0 h 308"/>
              <a:gd name="T2" fmla="*/ 31750 w 354"/>
              <a:gd name="T3" fmla="*/ 234950 h 308"/>
              <a:gd name="T4" fmla="*/ 92075 w 354"/>
              <a:gd name="T5" fmla="*/ 238125 h 308"/>
              <a:gd name="T6" fmla="*/ 212725 w 354"/>
              <a:gd name="T7" fmla="*/ 241300 h 308"/>
              <a:gd name="T8" fmla="*/ 415925 w 354"/>
              <a:gd name="T9" fmla="*/ 238125 h 308"/>
              <a:gd name="T10" fmla="*/ 555625 w 354"/>
              <a:gd name="T11" fmla="*/ 254000 h 308"/>
              <a:gd name="T12" fmla="*/ 561975 w 354"/>
              <a:gd name="T13" fmla="*/ 488950 h 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4" h="308">
                <a:moveTo>
                  <a:pt x="16" y="0"/>
                </a:moveTo>
                <a:cubicBezTo>
                  <a:pt x="18" y="49"/>
                  <a:pt x="0" y="103"/>
                  <a:pt x="20" y="148"/>
                </a:cubicBezTo>
                <a:cubicBezTo>
                  <a:pt x="25" y="160"/>
                  <a:pt x="45" y="150"/>
                  <a:pt x="58" y="150"/>
                </a:cubicBezTo>
                <a:cubicBezTo>
                  <a:pt x="83" y="151"/>
                  <a:pt x="109" y="151"/>
                  <a:pt x="134" y="152"/>
                </a:cubicBezTo>
                <a:cubicBezTo>
                  <a:pt x="191" y="148"/>
                  <a:pt x="182" y="148"/>
                  <a:pt x="262" y="150"/>
                </a:cubicBezTo>
                <a:cubicBezTo>
                  <a:pt x="299" y="157"/>
                  <a:pt x="291" y="158"/>
                  <a:pt x="350" y="160"/>
                </a:cubicBezTo>
                <a:cubicBezTo>
                  <a:pt x="352" y="211"/>
                  <a:pt x="354" y="255"/>
                  <a:pt x="354" y="30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33"/>
          <p:cNvSpPr>
            <a:spLocks/>
          </p:cNvSpPr>
          <p:nvPr/>
        </p:nvSpPr>
        <p:spPr bwMode="auto">
          <a:xfrm>
            <a:off x="6510338" y="2436813"/>
            <a:ext cx="561975" cy="488950"/>
          </a:xfrm>
          <a:custGeom>
            <a:avLst/>
            <a:gdLst>
              <a:gd name="T0" fmla="*/ 25400 w 354"/>
              <a:gd name="T1" fmla="*/ 0 h 308"/>
              <a:gd name="T2" fmla="*/ 31750 w 354"/>
              <a:gd name="T3" fmla="*/ 234950 h 308"/>
              <a:gd name="T4" fmla="*/ 92075 w 354"/>
              <a:gd name="T5" fmla="*/ 238125 h 308"/>
              <a:gd name="T6" fmla="*/ 212725 w 354"/>
              <a:gd name="T7" fmla="*/ 241300 h 308"/>
              <a:gd name="T8" fmla="*/ 415925 w 354"/>
              <a:gd name="T9" fmla="*/ 238125 h 308"/>
              <a:gd name="T10" fmla="*/ 555625 w 354"/>
              <a:gd name="T11" fmla="*/ 254000 h 308"/>
              <a:gd name="T12" fmla="*/ 561975 w 354"/>
              <a:gd name="T13" fmla="*/ 488950 h 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4" h="308">
                <a:moveTo>
                  <a:pt x="16" y="0"/>
                </a:moveTo>
                <a:cubicBezTo>
                  <a:pt x="18" y="49"/>
                  <a:pt x="0" y="103"/>
                  <a:pt x="20" y="148"/>
                </a:cubicBezTo>
                <a:cubicBezTo>
                  <a:pt x="25" y="160"/>
                  <a:pt x="45" y="150"/>
                  <a:pt x="58" y="150"/>
                </a:cubicBezTo>
                <a:cubicBezTo>
                  <a:pt x="83" y="151"/>
                  <a:pt x="109" y="151"/>
                  <a:pt x="134" y="152"/>
                </a:cubicBezTo>
                <a:cubicBezTo>
                  <a:pt x="191" y="148"/>
                  <a:pt x="182" y="148"/>
                  <a:pt x="262" y="150"/>
                </a:cubicBezTo>
                <a:cubicBezTo>
                  <a:pt x="299" y="157"/>
                  <a:pt x="291" y="158"/>
                  <a:pt x="350" y="160"/>
                </a:cubicBezTo>
                <a:cubicBezTo>
                  <a:pt x="352" y="211"/>
                  <a:pt x="354" y="255"/>
                  <a:pt x="354" y="30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34"/>
          <p:cNvSpPr>
            <a:spLocks/>
          </p:cNvSpPr>
          <p:nvPr/>
        </p:nvSpPr>
        <p:spPr bwMode="auto">
          <a:xfrm>
            <a:off x="4143375" y="1439863"/>
            <a:ext cx="560388" cy="450850"/>
          </a:xfrm>
          <a:custGeom>
            <a:avLst/>
            <a:gdLst>
              <a:gd name="T0" fmla="*/ 554037 w 353"/>
              <a:gd name="T1" fmla="*/ 0 h 284"/>
              <a:gd name="T2" fmla="*/ 557212 w 353"/>
              <a:gd name="T3" fmla="*/ 219075 h 284"/>
              <a:gd name="T4" fmla="*/ 258762 w 353"/>
              <a:gd name="T5" fmla="*/ 215900 h 284"/>
              <a:gd name="T6" fmla="*/ 239712 w 353"/>
              <a:gd name="T7" fmla="*/ 209550 h 284"/>
              <a:gd name="T8" fmla="*/ 20637 w 353"/>
              <a:gd name="T9" fmla="*/ 219075 h 284"/>
              <a:gd name="T10" fmla="*/ 14287 w 353"/>
              <a:gd name="T11" fmla="*/ 45085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" h="284">
                <a:moveTo>
                  <a:pt x="349" y="0"/>
                </a:moveTo>
                <a:cubicBezTo>
                  <a:pt x="352" y="61"/>
                  <a:pt x="353" y="56"/>
                  <a:pt x="351" y="138"/>
                </a:cubicBezTo>
                <a:cubicBezTo>
                  <a:pt x="288" y="137"/>
                  <a:pt x="226" y="138"/>
                  <a:pt x="163" y="136"/>
                </a:cubicBezTo>
                <a:cubicBezTo>
                  <a:pt x="159" y="136"/>
                  <a:pt x="151" y="132"/>
                  <a:pt x="151" y="132"/>
                </a:cubicBezTo>
                <a:cubicBezTo>
                  <a:pt x="105" y="136"/>
                  <a:pt x="59" y="130"/>
                  <a:pt x="13" y="138"/>
                </a:cubicBezTo>
                <a:cubicBezTo>
                  <a:pt x="0" y="177"/>
                  <a:pt x="9" y="281"/>
                  <a:pt x="9" y="28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4111625" y="1096963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PstI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6434138" y="1096963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EcoRI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3690938" y="1858963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1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291138" y="1858963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2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7273925" y="1858963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3</a:t>
            </a: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7272338" y="2849563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3</a:t>
            </a:r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4833938" y="2925763"/>
            <a:ext cx="153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Fragment 1+2</a:t>
            </a:r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 flipV="1">
            <a:off x="3233738" y="2925763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2166938" y="3049588"/>
            <a:ext cx="1981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 Black" pitchFamily="34" charset="0"/>
              </a:rPr>
              <a:t>Different </a:t>
            </a:r>
          </a:p>
          <a:p>
            <a:r>
              <a:rPr lang="en-US" sz="1400">
                <a:latin typeface="Arial Black" pitchFamily="34" charset="0"/>
              </a:rPr>
              <a:t>Base Pairs</a:t>
            </a:r>
          </a:p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No restriction site</a:t>
            </a:r>
          </a:p>
        </p:txBody>
      </p:sp>
      <p:sp>
        <p:nvSpPr>
          <p:cNvPr id="24603" name="Text Box 17"/>
          <p:cNvSpPr txBox="1">
            <a:spLocks noChangeArrowheads="1"/>
          </p:cNvSpPr>
          <p:nvPr/>
        </p:nvSpPr>
        <p:spPr bwMode="auto">
          <a:xfrm>
            <a:off x="4773613" y="6308725"/>
            <a:ext cx="4873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FF33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24604" name="Line 19"/>
          <p:cNvSpPr>
            <a:spLocks noChangeShapeType="1"/>
          </p:cNvSpPr>
          <p:nvPr/>
        </p:nvSpPr>
        <p:spPr bwMode="auto">
          <a:xfrm>
            <a:off x="4833938" y="406876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Rectangle 10"/>
          <p:cNvSpPr>
            <a:spLocks noChangeArrowheads="1"/>
          </p:cNvSpPr>
          <p:nvPr/>
        </p:nvSpPr>
        <p:spPr bwMode="auto">
          <a:xfrm>
            <a:off x="5214938" y="4068763"/>
            <a:ext cx="1981200" cy="2438400"/>
          </a:xfrm>
          <a:prstGeom prst="rect">
            <a:avLst/>
          </a:prstGeom>
          <a:solidFill>
            <a:srgbClr val="E2F9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Rectangle 11"/>
          <p:cNvSpPr>
            <a:spLocks noChangeArrowheads="1"/>
          </p:cNvSpPr>
          <p:nvPr/>
        </p:nvSpPr>
        <p:spPr bwMode="auto">
          <a:xfrm>
            <a:off x="5475288" y="43053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12"/>
          <p:cNvSpPr>
            <a:spLocks noChangeArrowheads="1"/>
          </p:cNvSpPr>
          <p:nvPr/>
        </p:nvSpPr>
        <p:spPr bwMode="auto">
          <a:xfrm>
            <a:off x="6083300" y="4297363"/>
            <a:ext cx="274638" cy="68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Rectangle 13"/>
          <p:cNvSpPr>
            <a:spLocks noChangeArrowheads="1"/>
          </p:cNvSpPr>
          <p:nvPr/>
        </p:nvSpPr>
        <p:spPr bwMode="auto">
          <a:xfrm>
            <a:off x="6662738" y="4297363"/>
            <a:ext cx="273050" cy="68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6662738" y="5981700"/>
            <a:ext cx="273050" cy="68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6083300" y="5981700"/>
            <a:ext cx="273050" cy="6826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6083300" y="5753100"/>
            <a:ext cx="273050" cy="6826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083300" y="5211763"/>
            <a:ext cx="273050" cy="682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6662738" y="4754563"/>
            <a:ext cx="273050" cy="682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Rectangle 52"/>
          <p:cNvSpPr>
            <a:spLocks noChangeArrowheads="1"/>
          </p:cNvSpPr>
          <p:nvPr/>
        </p:nvSpPr>
        <p:spPr bwMode="auto">
          <a:xfrm>
            <a:off x="5475288" y="44577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5475288" y="4602163"/>
            <a:ext cx="273050" cy="68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5475288" y="47625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Rectangle 55"/>
          <p:cNvSpPr>
            <a:spLocks noChangeArrowheads="1"/>
          </p:cNvSpPr>
          <p:nvPr/>
        </p:nvSpPr>
        <p:spPr bwMode="auto">
          <a:xfrm>
            <a:off x="5475288" y="50673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5475288" y="5211763"/>
            <a:ext cx="273050" cy="68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5475288" y="54483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Rectangle 58"/>
          <p:cNvSpPr>
            <a:spLocks noChangeArrowheads="1"/>
          </p:cNvSpPr>
          <p:nvPr/>
        </p:nvSpPr>
        <p:spPr bwMode="auto">
          <a:xfrm>
            <a:off x="5475288" y="57531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5475288" y="59817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8" name="Rectangle 60"/>
          <p:cNvSpPr>
            <a:spLocks noChangeArrowheads="1"/>
          </p:cNvSpPr>
          <p:nvPr/>
        </p:nvSpPr>
        <p:spPr bwMode="auto">
          <a:xfrm>
            <a:off x="5475288" y="6210300"/>
            <a:ext cx="273050" cy="68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Text Box 62"/>
          <p:cNvSpPr txBox="1">
            <a:spLocks noChangeArrowheads="1"/>
          </p:cNvSpPr>
          <p:nvPr/>
        </p:nvSpPr>
        <p:spPr bwMode="auto">
          <a:xfrm>
            <a:off x="5395913" y="3763963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4624" name="Text Box 63"/>
          <p:cNvSpPr txBox="1">
            <a:spLocks noChangeArrowheads="1"/>
          </p:cNvSpPr>
          <p:nvPr/>
        </p:nvSpPr>
        <p:spPr bwMode="auto">
          <a:xfrm>
            <a:off x="5976938" y="3763963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A-1</a:t>
            </a:r>
          </a:p>
        </p:txBody>
      </p:sp>
      <p:sp>
        <p:nvSpPr>
          <p:cNvPr id="24625" name="Text Box 64"/>
          <p:cNvSpPr txBox="1">
            <a:spLocks noChangeArrowheads="1"/>
          </p:cNvSpPr>
          <p:nvPr/>
        </p:nvSpPr>
        <p:spPr bwMode="auto">
          <a:xfrm>
            <a:off x="6543675" y="3763963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A-2</a:t>
            </a:r>
          </a:p>
        </p:txBody>
      </p:sp>
      <p:sp>
        <p:nvSpPr>
          <p:cNvPr id="24626" name="Text Box 65"/>
          <p:cNvSpPr txBox="1">
            <a:spLocks noChangeArrowheads="1"/>
          </p:cNvSpPr>
          <p:nvPr/>
        </p:nvSpPr>
        <p:spPr bwMode="auto">
          <a:xfrm>
            <a:off x="2166938" y="4678363"/>
            <a:ext cx="2590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u="sng">
                <a:latin typeface="Arial Black" pitchFamily="34" charset="0"/>
              </a:rPr>
              <a:t>Electrophoresis of restriction fragments</a:t>
            </a:r>
          </a:p>
          <a:p>
            <a:endParaRPr lang="en-US" sz="1400">
              <a:latin typeface="Arial Black" pitchFamily="34" charset="0"/>
            </a:endParaRPr>
          </a:p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M</a:t>
            </a:r>
            <a:r>
              <a:rPr lang="en-US" sz="1400">
                <a:latin typeface="Arial Black" pitchFamily="34" charset="0"/>
              </a:rPr>
              <a:t>: Marker</a:t>
            </a:r>
          </a:p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A-1</a:t>
            </a:r>
            <a:r>
              <a:rPr lang="en-US" sz="1400">
                <a:latin typeface="Arial Black" pitchFamily="34" charset="0"/>
              </a:rPr>
              <a:t>: Allele 1 Fragments</a:t>
            </a:r>
          </a:p>
          <a:p>
            <a:r>
              <a:rPr lang="en-US" sz="1400">
                <a:solidFill>
                  <a:srgbClr val="FF3300"/>
                </a:solidFill>
                <a:latin typeface="Arial Black" pitchFamily="34" charset="0"/>
              </a:rPr>
              <a:t>A-2</a:t>
            </a:r>
            <a:r>
              <a:rPr lang="en-US" sz="1400">
                <a:latin typeface="Arial Black" pitchFamily="34" charset="0"/>
              </a:rPr>
              <a:t>: Allele 2 Fragments</a:t>
            </a:r>
          </a:p>
        </p:txBody>
      </p:sp>
      <p:sp>
        <p:nvSpPr>
          <p:cNvPr id="24627" name="Rectangle 66"/>
          <p:cNvSpPr>
            <a:spLocks noChangeArrowheads="1"/>
          </p:cNvSpPr>
          <p:nvPr/>
        </p:nvSpPr>
        <p:spPr bwMode="auto">
          <a:xfrm>
            <a:off x="2166938" y="5287963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animBg="1"/>
      <p:bldP spid="48161" grpId="0" animBg="1"/>
      <p:bldP spid="48162" grpId="0" animBg="1"/>
      <p:bldP spid="48163" grpId="0"/>
      <p:bldP spid="48164" grpId="0"/>
      <p:bldP spid="48165" grpId="0"/>
      <p:bldP spid="48166" grpId="0"/>
      <p:bldP spid="48167" grpId="0"/>
      <p:bldP spid="48168" grpId="0"/>
      <p:bldP spid="48169" grpId="0"/>
      <p:bldP spid="48170" grpId="0" animBg="1"/>
      <p:bldP spid="48171" grpId="0"/>
      <p:bldP spid="48175" grpId="0" animBg="1"/>
      <p:bldP spid="48176" grpId="0" animBg="1"/>
      <p:bldP spid="48177" grpId="0" animBg="1"/>
      <p:bldP spid="48178" grpId="0" animBg="1"/>
      <p:bldP spid="48179" grpId="0" animBg="1"/>
      <p:bldP spid="48180" grpId="0" animBg="1"/>
      <p:bldP spid="48181" grpId="0" animBg="1"/>
      <p:bldP spid="48182" grpId="0" animBg="1"/>
      <p:bldP spid="48183" grpId="0" animBg="1"/>
      <p:bldP spid="48184" grpId="0" animBg="1"/>
      <p:bldP spid="48185" grpId="0" animBg="1"/>
      <p:bldP spid="48186" grpId="0" animBg="1"/>
      <p:bldP spid="48187" grpId="0" animBg="1"/>
      <p:bldP spid="481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762000" y="406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How to load an agarose gel</a:t>
            </a:r>
          </a:p>
        </p:txBody>
      </p:sp>
      <p:pic>
        <p:nvPicPr>
          <p:cNvPr id="3" name="HD1 Agarose Gel Electrophoresi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1287463"/>
            <a:ext cx="6353175" cy="4765675"/>
          </a:xfrm>
        </p:spPr>
      </p:pic>
      <p:sp>
        <p:nvSpPr>
          <p:cNvPr id="5" name="TextBox 4"/>
          <p:cNvSpPr txBox="1"/>
          <p:nvPr/>
        </p:nvSpPr>
        <p:spPr>
          <a:xfrm>
            <a:off x="1073809" y="5188568"/>
            <a:ext cx="64652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Play video demonstration or demonstrate live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http://www.bio-rad.com/webroot/web/html/lse/support/tutorial-agarose-gel-electrophoresis-wndw.html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09538" y="1630363"/>
            <a:ext cx="34067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5000"/>
              </a:spcAft>
              <a:buFont typeface="Arial" charset="0"/>
              <a:buAutoNum type="arabicPeriod"/>
            </a:pPr>
            <a:r>
              <a:rPr lang="en-US" sz="2100" dirty="0"/>
              <a:t>Collect your DNA samples from the water bath. </a:t>
            </a:r>
          </a:p>
          <a:p>
            <a:pPr>
              <a:spcAft>
                <a:spcPts val="5000"/>
              </a:spcAft>
              <a:buFont typeface="Arial" charset="0"/>
              <a:buAutoNum type="arabicPeriod"/>
            </a:pPr>
            <a:r>
              <a:rPr lang="en-US" sz="2100" dirty="0"/>
              <a:t>Add </a:t>
            </a:r>
            <a:r>
              <a:rPr lang="en-US" sz="2100" b="1" dirty="0" smtClean="0">
                <a:solidFill>
                  <a:srgbClr val="FF3300"/>
                </a:solidFill>
              </a:rPr>
              <a:t>4 </a:t>
            </a:r>
            <a:r>
              <a:rPr lang="en-US" sz="2100" b="1" dirty="0" err="1">
                <a:solidFill>
                  <a:srgbClr val="FF3300"/>
                </a:solidFill>
              </a:rPr>
              <a:t>ul</a:t>
            </a:r>
            <a:r>
              <a:rPr lang="en-US" sz="2100" b="1" dirty="0">
                <a:solidFill>
                  <a:srgbClr val="FF3300"/>
                </a:solidFill>
              </a:rPr>
              <a:t> </a:t>
            </a:r>
            <a:r>
              <a:rPr lang="en-US" sz="2100" dirty="0"/>
              <a:t>of </a:t>
            </a:r>
            <a:r>
              <a:rPr lang="en-US" sz="2100" dirty="0" err="1" smtClean="0"/>
              <a:t>Uview</a:t>
            </a:r>
            <a:r>
              <a:rPr lang="en-US" sz="2100" dirty="0" smtClean="0"/>
              <a:t> loading </a:t>
            </a:r>
            <a:r>
              <a:rPr lang="en-US" sz="2100" dirty="0"/>
              <a:t>dye (LD) into each of your tubes. </a:t>
            </a:r>
            <a:r>
              <a:rPr lang="en-US" sz="2100" b="1" dirty="0">
                <a:solidFill>
                  <a:srgbClr val="FF3300"/>
                </a:solidFill>
              </a:rPr>
              <a:t>Use a separate tip for each sample! </a:t>
            </a:r>
            <a:r>
              <a:rPr lang="en-US" sz="2100" dirty="0"/>
              <a:t>Cap the tubes and mix by flicking with your finger.</a:t>
            </a:r>
            <a:endParaRPr lang="en-US" sz="2100" b="1" dirty="0">
              <a:solidFill>
                <a:srgbClr val="FF3300"/>
              </a:solidFill>
            </a:endParaRPr>
          </a:p>
        </p:txBody>
      </p:sp>
      <p:pic>
        <p:nvPicPr>
          <p:cNvPr id="26628" name="Picture 2" descr="C:\Users\lbrown1\AppData\Roaming\PixelMetrics\CaptureWiz\Temp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357563"/>
            <a:ext cx="51689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0363" y="1392238"/>
            <a:ext cx="4581525" cy="42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4000"/>
              </a:spcAft>
              <a:buFont typeface="+mj-lt"/>
              <a:buAutoNum type="arabicPeriod" startAt="3"/>
            </a:pPr>
            <a:r>
              <a:rPr lang="en-US" sz="2000" dirty="0"/>
              <a:t>Place an </a:t>
            </a:r>
            <a:r>
              <a:rPr lang="en-US" sz="2000" dirty="0" err="1"/>
              <a:t>agarose</a:t>
            </a:r>
            <a:r>
              <a:rPr lang="en-US" sz="2000" dirty="0"/>
              <a:t> gel in the gel box. Make sure the wells are near the black (-) electrode.</a:t>
            </a:r>
          </a:p>
          <a:p>
            <a:pPr>
              <a:buFont typeface="+mj-lt"/>
              <a:buAutoNum type="arabicPeriod" startAt="3"/>
            </a:pPr>
            <a:r>
              <a:rPr lang="en-US" sz="2000" dirty="0"/>
              <a:t>Using a separate tip for each sample, load your gel:</a:t>
            </a:r>
          </a:p>
          <a:p>
            <a:pPr lvl="1"/>
            <a:r>
              <a:rPr lang="en-US" sz="2000" dirty="0"/>
              <a:t>Lane 1: M, DNA size marker, 10 </a:t>
            </a:r>
            <a:r>
              <a:rPr lang="el-GR" sz="2000" dirty="0"/>
              <a:t>μ</a:t>
            </a:r>
            <a:r>
              <a:rPr lang="en-US" sz="2000" dirty="0"/>
              <a:t>l</a:t>
            </a:r>
          </a:p>
          <a:p>
            <a:pPr lvl="1"/>
            <a:r>
              <a:rPr lang="en-US" sz="2000" dirty="0"/>
              <a:t>Lane 2: CS, green, 20 </a:t>
            </a:r>
            <a:r>
              <a:rPr lang="en-US" sz="2000" dirty="0" err="1"/>
              <a:t>μl</a:t>
            </a:r>
            <a:endParaRPr lang="en-US" sz="2000" dirty="0"/>
          </a:p>
          <a:p>
            <a:pPr lvl="1"/>
            <a:r>
              <a:rPr lang="en-US" sz="2000" dirty="0"/>
              <a:t>Lane 3: S1, blue, 20 </a:t>
            </a:r>
            <a:r>
              <a:rPr lang="en-US" sz="2000" dirty="0" err="1"/>
              <a:t>μl</a:t>
            </a:r>
            <a:endParaRPr lang="en-US" sz="2000" dirty="0"/>
          </a:p>
          <a:p>
            <a:pPr lvl="1"/>
            <a:r>
              <a:rPr lang="en-US" sz="2000" dirty="0"/>
              <a:t>Lane 4: S2, orange, 20 </a:t>
            </a:r>
            <a:r>
              <a:rPr lang="el-GR" sz="2000" dirty="0"/>
              <a:t>μ</a:t>
            </a:r>
            <a:r>
              <a:rPr lang="en-US" sz="2000" dirty="0"/>
              <a:t>l</a:t>
            </a:r>
          </a:p>
          <a:p>
            <a:pPr lvl="1"/>
            <a:r>
              <a:rPr lang="pt-BR" sz="2000" dirty="0"/>
              <a:t>Lane 5: S3, violet, 20 μl</a:t>
            </a:r>
          </a:p>
          <a:p>
            <a:pPr lvl="1"/>
            <a:r>
              <a:rPr lang="es-ES" sz="2000" dirty="0" err="1"/>
              <a:t>Lane</a:t>
            </a:r>
            <a:r>
              <a:rPr lang="es-ES" sz="2000" dirty="0"/>
              <a:t> 6: S4, red, 20 </a:t>
            </a:r>
            <a:r>
              <a:rPr lang="es-ES" sz="2000" dirty="0" err="1"/>
              <a:t>μl</a:t>
            </a:r>
            <a:endParaRPr lang="es-ES" sz="2000" dirty="0"/>
          </a:p>
          <a:p>
            <a:pPr lvl="1"/>
            <a:r>
              <a:rPr lang="en-US" sz="2000" dirty="0"/>
              <a:t>Lane 7: S5, yellow, 20 </a:t>
            </a:r>
            <a:r>
              <a:rPr lang="en-US" sz="2000" dirty="0" err="1"/>
              <a:t>μl</a:t>
            </a:r>
            <a:endParaRPr lang="en-US" sz="2000" dirty="0"/>
          </a:p>
        </p:txBody>
      </p:sp>
      <p:pic>
        <p:nvPicPr>
          <p:cNvPr id="27652" name="Picture 2" descr="C:\Users\lbrown1\AppData\Roaming\PixelMetrics\CaptureWiz\Temp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76350"/>
            <a:ext cx="28463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lbrown1\AppData\Roaming\PixelMetrics\CaptureWiz\Temp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78175"/>
            <a:ext cx="226218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60363" y="1392238"/>
            <a:ext cx="4581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en-US" sz="2000" dirty="0"/>
              <a:t>Place the lid on the gel box, and plug the electrodes into the power supply. Electrophoresis at 200V for 20 minutes.</a:t>
            </a:r>
          </a:p>
          <a:p>
            <a:pPr>
              <a:buFont typeface="Arial" charset="0"/>
              <a:buAutoNum type="arabicPeriod" startAt="5"/>
            </a:pPr>
            <a:endParaRPr lang="en-US" sz="2000" dirty="0"/>
          </a:p>
        </p:txBody>
      </p:sp>
      <p:pic>
        <p:nvPicPr>
          <p:cNvPr id="28676" name="Picture 2" descr="C:\Users\lbrown1\AppData\Roaming\PixelMetrics\CaptureWiz\Temp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106488"/>
            <a:ext cx="3225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8561388" cy="5029200"/>
          </a:xfrm>
          <a:noFill/>
        </p:spPr>
        <p:txBody>
          <a:bodyPr/>
          <a:lstStyle/>
          <a:p>
            <a:pPr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How important is each step in the lab protocol?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What part of the protocol can I manipulate to see a change in the results?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Possible variables: 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enzyme concentration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substrate concentration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incubation temp or time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enzyme or DNA UV exposure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methylated plasmid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err="1" smtClean="0"/>
              <a:t>agarose</a:t>
            </a:r>
            <a:r>
              <a:rPr lang="en-US" dirty="0" smtClean="0"/>
              <a:t> concentration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buffer concentration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running time.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How do I insure the changes I make is what actually affects the outcome (importance of controls). </a:t>
            </a:r>
          </a:p>
          <a:p>
            <a:pPr lvl="1"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 eaLnBrk="1" hangingPunct="1">
              <a:lnSpc>
                <a:spcPct val="6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Write the protocol.  After approval – do it!</a:t>
            </a: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762000" y="406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Student Inquiry – Question to Consider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71600"/>
            <a:ext cx="8826500" cy="4572000"/>
          </a:xfrm>
        </p:spPr>
        <p:txBody>
          <a:bodyPr/>
          <a:lstStyle/>
          <a:p>
            <a:pPr eaLnBrk="1" hangingPunct="1"/>
            <a:r>
              <a:rPr lang="en-US" smtClean="0"/>
              <a:t>What can I learn about these plasmids?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I use these plasmids to successfully transform bacteria?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I ligate these plasmids together and successfully transform bacteria?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I do a restriction digest on pGLO plasmid?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I determine the plasmid map using different enzymes?</a:t>
            </a:r>
          </a:p>
          <a:p>
            <a:pPr eaLnBrk="1" hangingPunct="1"/>
            <a:endParaRPr lang="en-US" smtClean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Inquiry – Advanced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1800" y="1193800"/>
            <a:ext cx="8485188" cy="5410200"/>
          </a:xfrm>
          <a:noFill/>
        </p:spPr>
        <p:txBody>
          <a:bodyPr/>
          <a:lstStyle/>
          <a:p>
            <a:pPr eaLnBrk="1" hangingPunct="1"/>
            <a:r>
              <a:rPr lang="en-US" sz="2000" smtClean="0"/>
              <a:t>What materials and equipment do I have on hand, and what will I need to order?</a:t>
            </a:r>
          </a:p>
          <a:p>
            <a:pPr lvl="1" eaLnBrk="1" hangingPunct="1"/>
            <a:r>
              <a:rPr lang="en-US" sz="1800" smtClean="0"/>
              <a:t>Extra agarose, DNA, different / more restriction enzymes? </a:t>
            </a:r>
          </a:p>
          <a:p>
            <a:pPr lvl="1" eaLnBrk="1" hangingPunct="1"/>
            <a:r>
              <a:rPr lang="en-US" sz="1800" smtClean="0"/>
              <a:t>Water bath (different temps)</a:t>
            </a:r>
          </a:p>
          <a:p>
            <a:pPr lvl="1" eaLnBrk="1" hangingPunct="1"/>
            <a:r>
              <a:rPr lang="en-US" sz="1800" smtClean="0"/>
              <a:t>Other supplies depending on student questions (mini prep, thermal cyclers, etc)</a:t>
            </a:r>
          </a:p>
          <a:p>
            <a:pPr lvl="1" eaLnBrk="1" hangingPunct="1"/>
            <a:r>
              <a:rPr lang="en-US" sz="1800" smtClean="0"/>
              <a:t>Consider buying extras in bulk or as refills – many have 1 year + shelf life. </a:t>
            </a:r>
          </a:p>
          <a:p>
            <a:pPr eaLnBrk="1" hangingPunct="1"/>
            <a:r>
              <a:rPr lang="en-US" sz="2000" smtClean="0"/>
              <a:t>What additional prep work will I need? </a:t>
            </a:r>
          </a:p>
          <a:p>
            <a:pPr lvl="1" eaLnBrk="1" hangingPunct="1"/>
            <a:r>
              <a:rPr lang="en-US" sz="1800" smtClean="0"/>
              <a:t>Order supplies</a:t>
            </a:r>
          </a:p>
          <a:p>
            <a:pPr lvl="1" eaLnBrk="1" hangingPunct="1"/>
            <a:r>
              <a:rPr lang="en-US" sz="1800" smtClean="0"/>
              <a:t>Pour gels </a:t>
            </a:r>
          </a:p>
          <a:p>
            <a:pPr eaLnBrk="1" hangingPunct="1"/>
            <a:r>
              <a:rPr lang="en-US" sz="2000" smtClean="0"/>
              <a:t>How much time do I want to allow?</a:t>
            </a:r>
          </a:p>
          <a:p>
            <a:pPr lvl="1" eaLnBrk="1" hangingPunct="1"/>
            <a:r>
              <a:rPr lang="en-US" sz="1800" smtClean="0"/>
              <a:t>Limited time? Have students read lab and come up with inquiry questions and protocol before they start. Collaborative approach. </a:t>
            </a:r>
          </a:p>
          <a:p>
            <a:pPr lvl="1" eaLnBrk="1" hangingPunct="1"/>
            <a:r>
              <a:rPr lang="en-US" sz="1800" smtClean="0"/>
              <a:t>Will you need multiple lab periods? </a:t>
            </a:r>
          </a:p>
          <a:p>
            <a:pPr lvl="1" eaLnBrk="1" hangingPunct="1"/>
            <a:r>
              <a:rPr lang="en-US" sz="1800" smtClean="0"/>
              <a:t>Will everyone need the same amount of time?</a:t>
            </a:r>
          </a:p>
          <a:p>
            <a:pPr eaLnBrk="1" hangingPunct="1">
              <a:buFontTx/>
              <a:buNone/>
            </a:pPr>
            <a:endParaRPr lang="en-US" sz="1600" smtClean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Inquiry – Teacher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Dye Electrophoresis	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4407" r="36887" b="25908"/>
          <a:stretch>
            <a:fillRect/>
          </a:stretch>
        </p:blipFill>
        <p:spPr bwMode="auto">
          <a:xfrm>
            <a:off x="242888" y="2100263"/>
            <a:ext cx="4525962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949825" y="1647825"/>
            <a:ext cx="3584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Could you eliminate any suspects using dye electrophoresis?</a:t>
            </a:r>
          </a:p>
          <a:p>
            <a:endParaRPr lang="en-US"/>
          </a:p>
          <a:p>
            <a:r>
              <a:rPr lang="en-US"/>
              <a:t>What other methods might be more conclusive?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2768600" y="53340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 Black" pitchFamily="34" charset="0"/>
              </a:rPr>
              <a:t>BamHI: </a:t>
            </a:r>
          </a:p>
          <a:p>
            <a:r>
              <a:rPr lang="en-US" sz="1800">
                <a:latin typeface="Arial Black" pitchFamily="34" charset="0"/>
              </a:rPr>
              <a:t>EcoRI:  </a:t>
            </a:r>
          </a:p>
          <a:p>
            <a:r>
              <a:rPr lang="en-US" sz="1800">
                <a:latin typeface="Arial Black" pitchFamily="34" charset="0"/>
              </a:rPr>
              <a:t>HindIII:</a:t>
            </a:r>
          </a:p>
          <a:p>
            <a:r>
              <a:rPr lang="en-US" sz="1800">
                <a:latin typeface="Arial Black" pitchFamily="34" charset="0"/>
              </a:rPr>
              <a:t>EcoRI+Hind III: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867150" y="5334000"/>
            <a:ext cx="339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Black" pitchFamily="34" charset="0"/>
              </a:rPr>
              <a:t>1 linear fragment; 7367bp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3759200" y="56388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CC00"/>
                </a:solidFill>
                <a:latin typeface="Arial Black" pitchFamily="34" charset="0"/>
              </a:rPr>
              <a:t>2 fragments; 863bp / 6504bp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835400" y="5881688"/>
            <a:ext cx="455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  <a:latin typeface="Arial Black" pitchFamily="34" charset="0"/>
              </a:rPr>
              <a:t>3 fragments; 721bp/2027bp/3469bp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4140200" y="61722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9933FF"/>
                </a:solidFill>
                <a:latin typeface="Arial Black" pitchFamily="34" charset="0"/>
              </a:rPr>
              <a:t>         5 fragments;                 721bp/863bp/947bp/1659bp/2027bp</a:t>
            </a:r>
          </a:p>
        </p:txBody>
      </p:sp>
      <p:pic>
        <p:nvPicPr>
          <p:cNvPr id="327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48006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111" name="Group 55"/>
          <p:cNvGrpSpPr>
            <a:grpSpLocks/>
          </p:cNvGrpSpPr>
          <p:nvPr/>
        </p:nvGrpSpPr>
        <p:grpSpPr bwMode="auto">
          <a:xfrm>
            <a:off x="4216400" y="1590675"/>
            <a:ext cx="3689350" cy="3057525"/>
            <a:chOff x="2880" y="1002"/>
            <a:chExt cx="2324" cy="1926"/>
          </a:xfrm>
        </p:grpSpPr>
        <p:grpSp>
          <p:nvGrpSpPr>
            <p:cNvPr id="32800" name="Group 30"/>
            <p:cNvGrpSpPr>
              <a:grpSpLocks/>
            </p:cNvGrpSpPr>
            <p:nvPr/>
          </p:nvGrpSpPr>
          <p:grpSpPr bwMode="auto">
            <a:xfrm>
              <a:off x="2880" y="1002"/>
              <a:ext cx="1914" cy="1926"/>
              <a:chOff x="2112" y="1008"/>
              <a:chExt cx="1914" cy="1926"/>
            </a:xfrm>
          </p:grpSpPr>
          <p:pic>
            <p:nvPicPr>
              <p:cNvPr id="32802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14" cy="1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803" name="Rectangle 29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Arial Black" pitchFamily="34" charset="0"/>
                  </a:rPr>
                  <a:t>BamHI</a:t>
                </a:r>
              </a:p>
            </p:txBody>
          </p:sp>
        </p:grpSp>
        <p:sp>
          <p:nvSpPr>
            <p:cNvPr id="32801" name="Rectangle 54"/>
            <p:cNvSpPr>
              <a:spLocks noChangeArrowheads="1"/>
            </p:cNvSpPr>
            <p:nvPr/>
          </p:nvSpPr>
          <p:spPr bwMode="auto">
            <a:xfrm>
              <a:off x="4512" y="2688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 Black" pitchFamily="34" charset="0"/>
                </a:rPr>
                <a:t>7367bp</a:t>
              </a:r>
            </a:p>
          </p:txBody>
        </p:sp>
      </p:grpSp>
      <p:grpSp>
        <p:nvGrpSpPr>
          <p:cNvPr id="45109" name="Group 53"/>
          <p:cNvGrpSpPr>
            <a:grpSpLocks/>
          </p:cNvGrpSpPr>
          <p:nvPr/>
        </p:nvGrpSpPr>
        <p:grpSpPr bwMode="auto">
          <a:xfrm>
            <a:off x="4260850" y="1600200"/>
            <a:ext cx="3308350" cy="3400425"/>
            <a:chOff x="2880" y="1017"/>
            <a:chExt cx="2084" cy="2142"/>
          </a:xfrm>
        </p:grpSpPr>
        <p:grpSp>
          <p:nvGrpSpPr>
            <p:cNvPr id="32795" name="Group 31"/>
            <p:cNvGrpSpPr>
              <a:grpSpLocks/>
            </p:cNvGrpSpPr>
            <p:nvPr/>
          </p:nvGrpSpPr>
          <p:grpSpPr bwMode="auto">
            <a:xfrm>
              <a:off x="2880" y="1038"/>
              <a:ext cx="1914" cy="1890"/>
              <a:chOff x="2016" y="2064"/>
              <a:chExt cx="1914" cy="1890"/>
            </a:xfrm>
          </p:grpSpPr>
          <p:pic>
            <p:nvPicPr>
              <p:cNvPr id="32798" name="Picture 3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064"/>
                <a:ext cx="1914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799" name="Text Box 33"/>
              <p:cNvSpPr txBox="1">
                <a:spLocks noChangeArrowheads="1"/>
              </p:cNvSpPr>
              <p:nvPr/>
            </p:nvSpPr>
            <p:spPr bwMode="auto">
              <a:xfrm>
                <a:off x="2688" y="2640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Arial Black" pitchFamily="34" charset="0"/>
                  </a:rPr>
                  <a:t>EcoRI</a:t>
                </a:r>
              </a:p>
            </p:txBody>
          </p:sp>
        </p:grpSp>
        <p:sp>
          <p:nvSpPr>
            <p:cNvPr id="32796" name="Rectangle 50"/>
            <p:cNvSpPr>
              <a:spLocks noChangeArrowheads="1"/>
            </p:cNvSpPr>
            <p:nvPr/>
          </p:nvSpPr>
          <p:spPr bwMode="auto">
            <a:xfrm>
              <a:off x="4368" y="1017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CC00"/>
                  </a:solidFill>
                  <a:latin typeface="Arial Black" pitchFamily="34" charset="0"/>
                </a:rPr>
                <a:t>863bp</a:t>
              </a:r>
            </a:p>
          </p:txBody>
        </p:sp>
        <p:sp>
          <p:nvSpPr>
            <p:cNvPr id="32797" name="Rectangle 51"/>
            <p:cNvSpPr>
              <a:spLocks noChangeArrowheads="1"/>
            </p:cNvSpPr>
            <p:nvPr/>
          </p:nvSpPr>
          <p:spPr bwMode="auto">
            <a:xfrm>
              <a:off x="4128" y="2928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CC00"/>
                  </a:solidFill>
                  <a:latin typeface="Arial Black" pitchFamily="34" charset="0"/>
                </a:rPr>
                <a:t>6504bp</a:t>
              </a:r>
            </a:p>
          </p:txBody>
        </p:sp>
      </p:grpSp>
      <p:grpSp>
        <p:nvGrpSpPr>
          <p:cNvPr id="45105" name="Group 49"/>
          <p:cNvGrpSpPr>
            <a:grpSpLocks/>
          </p:cNvGrpSpPr>
          <p:nvPr/>
        </p:nvGrpSpPr>
        <p:grpSpPr bwMode="auto">
          <a:xfrm>
            <a:off x="3651250" y="1676400"/>
            <a:ext cx="4222750" cy="3062288"/>
            <a:chOff x="2496" y="1038"/>
            <a:chExt cx="2660" cy="1929"/>
          </a:xfrm>
        </p:grpSpPr>
        <p:grpSp>
          <p:nvGrpSpPr>
            <p:cNvPr id="32789" name="Group 34"/>
            <p:cNvGrpSpPr>
              <a:grpSpLocks/>
            </p:cNvGrpSpPr>
            <p:nvPr/>
          </p:nvGrpSpPr>
          <p:grpSpPr bwMode="auto">
            <a:xfrm>
              <a:off x="2880" y="1038"/>
              <a:ext cx="1914" cy="1890"/>
              <a:chOff x="144" y="768"/>
              <a:chExt cx="1914" cy="1890"/>
            </a:xfrm>
          </p:grpSpPr>
          <p:pic>
            <p:nvPicPr>
              <p:cNvPr id="32793" name="Picture 3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768"/>
                <a:ext cx="1914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794" name="Text Box 36"/>
              <p:cNvSpPr txBox="1">
                <a:spLocks noChangeArrowheads="1"/>
              </p:cNvSpPr>
              <p:nvPr/>
            </p:nvSpPr>
            <p:spPr bwMode="auto">
              <a:xfrm>
                <a:off x="768" y="1296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Arial Black" pitchFamily="34" charset="0"/>
                  </a:rPr>
                  <a:t>Hind III</a:t>
                </a:r>
              </a:p>
            </p:txBody>
          </p:sp>
        </p:grpSp>
        <p:sp>
          <p:nvSpPr>
            <p:cNvPr id="32790" name="Rectangle 46"/>
            <p:cNvSpPr>
              <a:spLocks noChangeArrowheads="1"/>
            </p:cNvSpPr>
            <p:nvPr/>
          </p:nvSpPr>
          <p:spPr bwMode="auto">
            <a:xfrm>
              <a:off x="2640" y="2688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  <a:latin typeface="Arial Black" pitchFamily="34" charset="0"/>
                </a:rPr>
                <a:t>721bp</a:t>
              </a:r>
            </a:p>
          </p:txBody>
        </p:sp>
        <p:sp>
          <p:nvSpPr>
            <p:cNvPr id="32791" name="Rectangle 47"/>
            <p:cNvSpPr>
              <a:spLocks noChangeArrowheads="1"/>
            </p:cNvSpPr>
            <p:nvPr/>
          </p:nvSpPr>
          <p:spPr bwMode="auto">
            <a:xfrm>
              <a:off x="4464" y="2736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  <a:latin typeface="Arial Black" pitchFamily="34" charset="0"/>
                </a:rPr>
                <a:t>2027bp</a:t>
              </a:r>
            </a:p>
          </p:txBody>
        </p:sp>
        <p:sp>
          <p:nvSpPr>
            <p:cNvPr id="32792" name="Rectangle 48"/>
            <p:cNvSpPr>
              <a:spLocks noChangeArrowheads="1"/>
            </p:cNvSpPr>
            <p:nvPr/>
          </p:nvSpPr>
          <p:spPr bwMode="auto">
            <a:xfrm>
              <a:off x="2496" y="1104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  <a:latin typeface="Arial Black" pitchFamily="34" charset="0"/>
                </a:rPr>
                <a:t>3469bp</a:t>
              </a:r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3498850" y="1662113"/>
            <a:ext cx="4832350" cy="3062287"/>
            <a:chOff x="2400" y="1038"/>
            <a:chExt cx="3044" cy="1929"/>
          </a:xfrm>
        </p:grpSpPr>
        <p:grpSp>
          <p:nvGrpSpPr>
            <p:cNvPr id="32781" name="Group 37"/>
            <p:cNvGrpSpPr>
              <a:grpSpLocks/>
            </p:cNvGrpSpPr>
            <p:nvPr/>
          </p:nvGrpSpPr>
          <p:grpSpPr bwMode="auto">
            <a:xfrm>
              <a:off x="2886" y="1038"/>
              <a:ext cx="1914" cy="1890"/>
              <a:chOff x="3648" y="2208"/>
              <a:chExt cx="1914" cy="1890"/>
            </a:xfrm>
          </p:grpSpPr>
          <p:pic>
            <p:nvPicPr>
              <p:cNvPr id="32787" name="Picture 3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208"/>
                <a:ext cx="1914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788" name="Text Box 39"/>
              <p:cNvSpPr txBox="1">
                <a:spLocks noChangeArrowheads="1"/>
              </p:cNvSpPr>
              <p:nvPr/>
            </p:nvSpPr>
            <p:spPr bwMode="auto">
              <a:xfrm>
                <a:off x="3984" y="2832"/>
                <a:ext cx="13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Arial Black" pitchFamily="34" charset="0"/>
                  </a:rPr>
                  <a:t>EcoRI+ HindIII</a:t>
                </a:r>
              </a:p>
            </p:txBody>
          </p:sp>
        </p:grpSp>
        <p:sp>
          <p:nvSpPr>
            <p:cNvPr id="32782" name="Rectangle 40"/>
            <p:cNvSpPr>
              <a:spLocks noChangeArrowheads="1"/>
            </p:cNvSpPr>
            <p:nvPr/>
          </p:nvSpPr>
          <p:spPr bwMode="auto">
            <a:xfrm>
              <a:off x="2400" y="1200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  <a:latin typeface="Arial Black" pitchFamily="34" charset="0"/>
                </a:rPr>
                <a:t>2027bp</a:t>
              </a:r>
            </a:p>
          </p:txBody>
        </p:sp>
        <p:sp>
          <p:nvSpPr>
            <p:cNvPr id="32783" name="Rectangle 41"/>
            <p:cNvSpPr>
              <a:spLocks noChangeArrowheads="1"/>
            </p:cNvSpPr>
            <p:nvPr/>
          </p:nvSpPr>
          <p:spPr bwMode="auto">
            <a:xfrm>
              <a:off x="4512" y="2736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  <a:latin typeface="Arial Black" pitchFamily="34" charset="0"/>
                </a:rPr>
                <a:t>1659bp</a:t>
              </a:r>
            </a:p>
          </p:txBody>
        </p:sp>
        <p:sp>
          <p:nvSpPr>
            <p:cNvPr id="32784" name="Rectangle 42"/>
            <p:cNvSpPr>
              <a:spLocks noChangeArrowheads="1"/>
            </p:cNvSpPr>
            <p:nvPr/>
          </p:nvSpPr>
          <p:spPr bwMode="auto">
            <a:xfrm>
              <a:off x="4848" y="1824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  <a:latin typeface="Arial Black" pitchFamily="34" charset="0"/>
                </a:rPr>
                <a:t>947bp</a:t>
              </a:r>
            </a:p>
          </p:txBody>
        </p:sp>
        <p:sp>
          <p:nvSpPr>
            <p:cNvPr id="32785" name="Rectangle 43"/>
            <p:cNvSpPr>
              <a:spLocks noChangeArrowheads="1"/>
            </p:cNvSpPr>
            <p:nvPr/>
          </p:nvSpPr>
          <p:spPr bwMode="auto">
            <a:xfrm>
              <a:off x="4348" y="1056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  <a:latin typeface="Arial Black" pitchFamily="34" charset="0"/>
                </a:rPr>
                <a:t>863bp</a:t>
              </a:r>
            </a:p>
          </p:txBody>
        </p:sp>
        <p:sp>
          <p:nvSpPr>
            <p:cNvPr id="32786" name="Rectangle 44"/>
            <p:cNvSpPr>
              <a:spLocks noChangeArrowheads="1"/>
            </p:cNvSpPr>
            <p:nvPr/>
          </p:nvSpPr>
          <p:spPr bwMode="auto">
            <a:xfrm>
              <a:off x="2524" y="2688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  <a:latin typeface="Arial Black" pitchFamily="34" charset="0"/>
                </a:rPr>
                <a:t>721bp</a:t>
              </a:r>
            </a:p>
          </p:txBody>
        </p:sp>
      </p:grpSp>
      <p:sp>
        <p:nvSpPr>
          <p:cNvPr id="3278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934200" cy="762000"/>
          </a:xfrm>
        </p:spPr>
        <p:txBody>
          <a:bodyPr/>
          <a:lstStyle/>
          <a:p>
            <a:pPr eaLnBrk="1" hangingPunct="1"/>
            <a:r>
              <a:rPr lang="en-US" smtClean="0"/>
              <a:t>Plasmid Map and Restriction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45073" grpId="0"/>
      <p:bldP spid="45074" grpId="0"/>
      <p:bldP spid="450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2819400" cy="3657600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dirty="0" smtClean="0"/>
              <a:t>Electrical current carries negatively-charged DNA through gel towards positive (red) electrode</a:t>
            </a:r>
          </a:p>
        </p:txBody>
      </p:sp>
      <p:pic>
        <p:nvPicPr>
          <p:cNvPr id="3379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3050"/>
            <a:ext cx="4235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515710"/>
            <a:ext cx="1462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9"/>
          <p:cNvSpPr txBox="1">
            <a:spLocks noChangeArrowheads="1"/>
          </p:cNvSpPr>
          <p:nvPr/>
        </p:nvSpPr>
        <p:spPr bwMode="auto">
          <a:xfrm>
            <a:off x="6991350" y="6362700"/>
            <a:ext cx="15271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 dirty="0"/>
              <a:t>Power Supply</a:t>
            </a:r>
            <a:endParaRPr lang="en-US" sz="1600" dirty="0"/>
          </a:p>
        </p:txBody>
      </p:sp>
      <p:sp>
        <p:nvSpPr>
          <p:cNvPr id="33799" name="Text Box 28"/>
          <p:cNvSpPr txBox="1">
            <a:spLocks noChangeArrowheads="1"/>
          </p:cNvSpPr>
          <p:nvPr/>
        </p:nvSpPr>
        <p:spPr bwMode="auto">
          <a:xfrm>
            <a:off x="3505200" y="4876800"/>
            <a:ext cx="7762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Buffer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3800" name="Line 29"/>
          <p:cNvSpPr>
            <a:spLocks noChangeShapeType="1"/>
          </p:cNvSpPr>
          <p:nvPr/>
        </p:nvSpPr>
        <p:spPr bwMode="auto">
          <a:xfrm flipV="1">
            <a:off x="3962400" y="4495800"/>
            <a:ext cx="609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30"/>
          <p:cNvSpPr txBox="1">
            <a:spLocks noChangeArrowheads="1"/>
          </p:cNvSpPr>
          <p:nvPr/>
        </p:nvSpPr>
        <p:spPr bwMode="auto">
          <a:xfrm>
            <a:off x="4243388" y="5257800"/>
            <a:ext cx="658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Dyes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3802" name="Line 31"/>
          <p:cNvSpPr>
            <a:spLocks noChangeShapeType="1"/>
          </p:cNvSpPr>
          <p:nvPr/>
        </p:nvSpPr>
        <p:spPr bwMode="auto">
          <a:xfrm flipV="1">
            <a:off x="2936875" y="1981200"/>
            <a:ext cx="771525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32"/>
          <p:cNvSpPr txBox="1">
            <a:spLocks noChangeArrowheads="1"/>
          </p:cNvSpPr>
          <p:nvPr/>
        </p:nvSpPr>
        <p:spPr bwMode="auto">
          <a:xfrm>
            <a:off x="4724400" y="5638800"/>
            <a:ext cx="1339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Agarose gel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3804" name="Line 33"/>
          <p:cNvSpPr>
            <a:spLocks noChangeShapeType="1"/>
          </p:cNvSpPr>
          <p:nvPr/>
        </p:nvSpPr>
        <p:spPr bwMode="auto">
          <a:xfrm flipV="1">
            <a:off x="5334000" y="4876800"/>
            <a:ext cx="152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73200"/>
            <a:ext cx="3276600" cy="4524375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dirty="0" err="1" smtClean="0"/>
              <a:t>Agarose</a:t>
            </a:r>
            <a:r>
              <a:rPr lang="en-US" dirty="0" smtClean="0"/>
              <a:t> gel separates DNA fragments according to size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dirty="0" smtClean="0"/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dirty="0" smtClean="0"/>
              <a:t>Electrical current carries (-) charged DNA through gel to (+) electrode. 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dirty="0" smtClean="0"/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dirty="0" smtClean="0"/>
              <a:t>Small fragments move faster than large fragments</a:t>
            </a:r>
          </a:p>
        </p:txBody>
      </p:sp>
      <p:pic>
        <p:nvPicPr>
          <p:cNvPr id="3481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177925"/>
            <a:ext cx="4235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177925"/>
            <a:ext cx="42338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5037138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32"/>
          <p:cNvSpPr txBox="1">
            <a:spLocks noChangeArrowheads="1"/>
          </p:cNvSpPr>
          <p:nvPr/>
        </p:nvSpPr>
        <p:spPr bwMode="auto">
          <a:xfrm>
            <a:off x="7345363" y="5829300"/>
            <a:ext cx="152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/>
              <a:t>Power Supply</a:t>
            </a:r>
            <a:endParaRPr lang="en-US" sz="1600"/>
          </a:p>
        </p:txBody>
      </p:sp>
      <p:sp>
        <p:nvSpPr>
          <p:cNvPr id="34823" name="Line 38"/>
          <p:cNvSpPr>
            <a:spLocks noChangeShapeType="1"/>
          </p:cNvSpPr>
          <p:nvPr/>
        </p:nvSpPr>
        <p:spPr bwMode="auto">
          <a:xfrm>
            <a:off x="1641475" y="5964238"/>
            <a:ext cx="533400" cy="30480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Agarose</a:t>
            </a:r>
            <a:r>
              <a:rPr lang="en-US" dirty="0" smtClean="0"/>
              <a:t> Electrophoresis</a:t>
            </a:r>
          </a:p>
        </p:txBody>
      </p:sp>
      <p:sp>
        <p:nvSpPr>
          <p:cNvPr id="34825" name="Text Box 28"/>
          <p:cNvSpPr txBox="1">
            <a:spLocks noChangeArrowheads="1"/>
          </p:cNvSpPr>
          <p:nvPr/>
        </p:nvSpPr>
        <p:spPr bwMode="auto">
          <a:xfrm>
            <a:off x="3657600" y="4622800"/>
            <a:ext cx="7762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Buffer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4826" name="Line 29"/>
          <p:cNvSpPr>
            <a:spLocks noChangeShapeType="1"/>
          </p:cNvSpPr>
          <p:nvPr/>
        </p:nvSpPr>
        <p:spPr bwMode="auto">
          <a:xfrm flipV="1">
            <a:off x="4114800" y="4191000"/>
            <a:ext cx="609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30"/>
          <p:cNvSpPr txBox="1">
            <a:spLocks noChangeArrowheads="1"/>
          </p:cNvSpPr>
          <p:nvPr/>
        </p:nvSpPr>
        <p:spPr bwMode="auto">
          <a:xfrm>
            <a:off x="4219575" y="4873625"/>
            <a:ext cx="1038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DNA &amp;</a:t>
            </a:r>
          </a:p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Loading Dye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 flipV="1">
            <a:off x="4802188" y="3821113"/>
            <a:ext cx="771525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32"/>
          <p:cNvSpPr txBox="1">
            <a:spLocks noChangeArrowheads="1"/>
          </p:cNvSpPr>
          <p:nvPr/>
        </p:nvSpPr>
        <p:spPr bwMode="auto">
          <a:xfrm>
            <a:off x="5122863" y="5264150"/>
            <a:ext cx="996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Agarose</a:t>
            </a:r>
          </a:p>
          <a:p>
            <a:r>
              <a:rPr lang="en-US" sz="1400">
                <a:solidFill>
                  <a:srgbClr val="FF8000"/>
                </a:solidFill>
                <a:latin typeface="Arial Black" pitchFamily="34" charset="0"/>
              </a:rPr>
              <a:t>gel</a:t>
            </a:r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4830" name="Line 33"/>
          <p:cNvSpPr>
            <a:spLocks noChangeShapeType="1"/>
          </p:cNvSpPr>
          <p:nvPr/>
        </p:nvSpPr>
        <p:spPr bwMode="auto">
          <a:xfrm flipV="1">
            <a:off x="5664200" y="4387850"/>
            <a:ext cx="152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Analysis of Stained Gel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400050" algn="l"/>
              </a:tabLst>
            </a:pPr>
            <a:r>
              <a:rPr lang="en-US" dirty="0" smtClean="0"/>
              <a:t>Determine restriction fragment sizes</a:t>
            </a:r>
            <a:r>
              <a:rPr lang="en-US" b="1" dirty="0" smtClean="0"/>
              <a:t> </a:t>
            </a:r>
          </a:p>
          <a:p>
            <a:pPr lvl="1">
              <a:spcBef>
                <a:spcPct val="0"/>
              </a:spcBef>
              <a:tabLst>
                <a:tab pos="400050" algn="l"/>
              </a:tabLst>
            </a:pPr>
            <a:r>
              <a:rPr lang="en-US" b="1" dirty="0" smtClean="0"/>
              <a:t>Create standard curve using DNA marker</a:t>
            </a:r>
          </a:p>
          <a:p>
            <a:pPr lvl="1">
              <a:spcBef>
                <a:spcPct val="0"/>
              </a:spcBef>
              <a:tabLst>
                <a:tab pos="400050" algn="l"/>
              </a:tabLst>
            </a:pPr>
            <a:r>
              <a:rPr lang="en-US" b="1" dirty="0" smtClean="0"/>
              <a:t>Measure distance traveled by restriction fragments</a:t>
            </a:r>
          </a:p>
          <a:p>
            <a:pPr lvl="1">
              <a:spcBef>
                <a:spcPct val="0"/>
              </a:spcBef>
              <a:tabLst>
                <a:tab pos="400050" algn="l"/>
              </a:tabLst>
            </a:pPr>
            <a:r>
              <a:rPr lang="en-US" b="1" dirty="0" smtClean="0"/>
              <a:t>Determine size of DNA fragments</a:t>
            </a:r>
          </a:p>
          <a:p>
            <a:pPr>
              <a:spcBef>
                <a:spcPct val="0"/>
              </a:spcBef>
              <a:tabLst>
                <a:tab pos="400050" algn="l"/>
              </a:tabLst>
            </a:pPr>
            <a:r>
              <a:rPr lang="en-US" dirty="0" smtClean="0"/>
              <a:t>Identify the related samples</a:t>
            </a:r>
            <a:endParaRPr lang="en-US" b="1" dirty="0" smtClean="0"/>
          </a:p>
        </p:txBody>
      </p:sp>
      <p:pic>
        <p:nvPicPr>
          <p:cNvPr id="3584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9" y="2551749"/>
            <a:ext cx="3991340" cy="363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0700" y="1630363"/>
            <a:ext cx="4000500" cy="3657600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sz="1800" u="sng" smtClean="0"/>
              <a:t>Size (bp)   	Distance (mm)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endParaRPr lang="en-US" b="1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23,000		11.0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9,400		13.0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endParaRPr lang="en-US" b="1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6,500		15.0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endParaRPr lang="en-US" b="1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4,400		18.0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endParaRPr lang="en-US" b="1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2,300		23.0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endParaRPr lang="en-US" b="1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084263" algn="l"/>
                <a:tab pos="1371600" algn="l"/>
              </a:tabLst>
            </a:pPr>
            <a:r>
              <a:rPr lang="en-US" b="1" smtClean="0"/>
              <a:t>2,000		24.0</a:t>
            </a:r>
          </a:p>
        </p:txBody>
      </p:sp>
      <p:graphicFrame>
        <p:nvGraphicFramePr>
          <p:cNvPr id="36867" name="Object 24"/>
          <p:cNvGraphicFramePr>
            <a:graphicFrameLocks noChangeAspect="1"/>
          </p:cNvGraphicFramePr>
          <p:nvPr/>
        </p:nvGraphicFramePr>
        <p:xfrm>
          <a:off x="3875088" y="1747838"/>
          <a:ext cx="4503737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Chart" r:id="rId4" imgW="4915223" imgH="4800905" progId="Excel.Chart.8">
                  <p:embed/>
                </p:oleObj>
              </mc:Choice>
              <mc:Fallback>
                <p:oleObj name="Chart" r:id="rId4" imgW="4915223" imgH="4800905" progId="Excel.Char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1747838"/>
                        <a:ext cx="4503737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000500" y="1277938"/>
            <a:ext cx="4378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Fingerprinting Standard Curve:  Semi-log</a:t>
            </a:r>
          </a:p>
        </p:txBody>
      </p:sp>
      <p:sp>
        <p:nvSpPr>
          <p:cNvPr id="36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Weight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565525" y="6503988"/>
            <a:ext cx="184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7400" y="1358900"/>
            <a:ext cx="7493000" cy="4572000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sz="2800" smtClean="0">
                <a:solidFill>
                  <a:srgbClr val="079500"/>
                </a:solidFill>
              </a:rPr>
              <a:t>Why incubate at 37°C?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sz="2800" smtClean="0">
              <a:solidFill>
                <a:srgbClr val="079500"/>
              </a:solidFill>
            </a:endParaRPr>
          </a:p>
          <a:p>
            <a:pPr marL="400050" lvl="1" indent="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400050" algn="l"/>
              </a:tabLst>
            </a:pPr>
            <a:r>
              <a:rPr lang="en-US" sz="2400" smtClean="0">
                <a:solidFill>
                  <a:schemeClr val="tx1"/>
                </a:solidFill>
              </a:rPr>
              <a:t>Body temperature is optimal for these and most other enzymes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sz="2800" smtClean="0"/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sz="2800" smtClean="0"/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r>
              <a:rPr lang="en-US" sz="2800" smtClean="0">
                <a:solidFill>
                  <a:srgbClr val="079500"/>
                </a:solidFill>
              </a:rPr>
              <a:t>What happens if the temperature is too hot or cool? 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400050" algn="l"/>
              </a:tabLst>
            </a:pPr>
            <a:endParaRPr lang="en-US" sz="2800" smtClean="0"/>
          </a:p>
          <a:p>
            <a:pPr marL="400050" lvl="1" indent="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400050" algn="l"/>
              </a:tabLst>
            </a:pPr>
            <a:r>
              <a:rPr lang="en-US" sz="2400" i="1" smtClean="0">
                <a:solidFill>
                  <a:schemeClr val="tx1"/>
                </a:solidFill>
              </a:rPr>
              <a:t>Too hot</a:t>
            </a:r>
            <a:r>
              <a:rPr lang="en-US" sz="2400" smtClean="0">
                <a:solidFill>
                  <a:schemeClr val="tx1"/>
                </a:solidFill>
              </a:rPr>
              <a:t> = enzyme may be denatured (killed)</a:t>
            </a:r>
          </a:p>
          <a:p>
            <a:pPr marL="400050" lvl="1" indent="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400050" algn="l"/>
              </a:tabLst>
            </a:pPr>
            <a:endParaRPr lang="en-US" sz="2400" smtClean="0">
              <a:solidFill>
                <a:schemeClr val="tx1"/>
              </a:solidFill>
            </a:endParaRPr>
          </a:p>
          <a:p>
            <a:pPr marL="400050" lvl="1" indent="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400050" algn="l"/>
              </a:tabLst>
            </a:pPr>
            <a:r>
              <a:rPr lang="en-US" sz="2400" i="1" smtClean="0">
                <a:solidFill>
                  <a:schemeClr val="tx1"/>
                </a:solidFill>
              </a:rPr>
              <a:t>Too cool</a:t>
            </a:r>
            <a:r>
              <a:rPr lang="en-US" sz="2400" smtClean="0">
                <a:solidFill>
                  <a:schemeClr val="tx1"/>
                </a:solidFill>
              </a:rPr>
              <a:t> = enzyme activity lowered, requiring longer digestion time</a:t>
            </a: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736600" y="431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chemeClr val="bg2"/>
                </a:solidFill>
              </a:rPr>
              <a:t>DNA Digestion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Innocence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00" y="1397000"/>
            <a:ext cx="25400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302 DNA exonerations in the U.S. since 1989  (48 in TX)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pitchFamily="34" charset="0"/>
              </a:rPr>
              <a:t>Exonerees</a:t>
            </a:r>
            <a:r>
              <a:rPr lang="en-US" sz="2000" dirty="0">
                <a:latin typeface="Arial" pitchFamily="34" charset="0"/>
              </a:rPr>
              <a:t> served an average of 13.6 years in prison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Flawed eyewitness testimony to blame for many cases</a:t>
            </a:r>
          </a:p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6148" name="Picture 6" descr="C:\Users\lbrown1\AppData\Roaming\PixelMetrics\CaptureWiz\Tem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358900"/>
            <a:ext cx="6089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Innocence Project - Resources</a:t>
            </a:r>
          </a:p>
        </p:txBody>
      </p:sp>
      <p:pic>
        <p:nvPicPr>
          <p:cNvPr id="7171" name="Picture 2" descr="C:\Users\lbrown1\AppData\Roaming\PixelMetrics\CaptureWiz\Temp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71575"/>
            <a:ext cx="50419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421313" y="2017713"/>
            <a:ext cx="37988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Innocence Project:</a:t>
            </a:r>
          </a:p>
          <a:p>
            <a:r>
              <a:rPr lang="en-US" sz="2000"/>
              <a:t>www.innocenceproject.org</a:t>
            </a:r>
          </a:p>
          <a:p>
            <a:endParaRPr lang="en-US" sz="2000"/>
          </a:p>
          <a:p>
            <a:r>
              <a:rPr lang="en-US" sz="2000"/>
              <a:t>Innocence Project of Texas: www.ipoftexas.org</a:t>
            </a:r>
          </a:p>
          <a:p>
            <a:endParaRPr lang="en-US" sz="2000"/>
          </a:p>
          <a:p>
            <a:r>
              <a:rPr lang="en-US" sz="2000"/>
              <a:t>Houston Chronicle profiles:</a:t>
            </a:r>
          </a:p>
          <a:p>
            <a:r>
              <a:rPr lang="en-US" sz="2000"/>
              <a:t>www.chron.com/exonerees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3"/>
            <a:ext cx="253206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447800"/>
            <a:ext cx="5715000" cy="5802313"/>
          </a:xfrm>
        </p:spPr>
        <p:txBody>
          <a:bodyPr/>
          <a:lstStyle/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Crime scene 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Human relatedness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Paternity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Animal relatedness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Anthropology studies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Disease-causing organisms 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Food identification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Human remains</a:t>
            </a:r>
          </a:p>
          <a:p>
            <a:pPr marL="228600" indent="-228600" eaLnBrk="1" hangingPunct="1">
              <a:lnSpc>
                <a:spcPts val="3000"/>
              </a:lnSpc>
            </a:pPr>
            <a:r>
              <a:rPr lang="en-US" dirty="0" smtClean="0"/>
              <a:t>Monitoring transplants</a:t>
            </a:r>
          </a:p>
          <a:p>
            <a:pPr marL="228600" indent="-228600" eaLnBrk="1" hangingPunct="1">
              <a:lnSpc>
                <a:spcPts val="3000"/>
              </a:lnSpc>
            </a:pPr>
            <a:endParaRPr lang="en-US" dirty="0" smtClean="0"/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Fingerprinting – Real World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Fingerprinting Lab – Day 1</a:t>
            </a:r>
          </a:p>
        </p:txBody>
      </p:sp>
      <p:pic>
        <p:nvPicPr>
          <p:cNvPr id="9219" name="Picture 8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2413"/>
            <a:ext cx="5486400" cy="381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Fingerprinting Lab – Day 2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166813"/>
            <a:ext cx="56927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Fingerprinting Lab – Day 3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612900"/>
            <a:ext cx="7126287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1105</Words>
  <Application>Microsoft Office PowerPoint</Application>
  <PresentationFormat>On-screen Show (4:3)</PresentationFormat>
  <Paragraphs>271</Paragraphs>
  <Slides>35</Slides>
  <Notes>20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 Presentation</vt:lpstr>
      <vt:lpstr>Chart</vt:lpstr>
      <vt:lpstr>DNA Detectives</vt:lpstr>
      <vt:lpstr>Crime Scene</vt:lpstr>
      <vt:lpstr>Dye Electrophoresis </vt:lpstr>
      <vt:lpstr>Innocence Project</vt:lpstr>
      <vt:lpstr>Innocence Project - Resources</vt:lpstr>
      <vt:lpstr>DNA Fingerprinting – Real World Applications</vt:lpstr>
      <vt:lpstr>DNA Fingerprinting Lab – Day 1</vt:lpstr>
      <vt:lpstr>DNA Fingerprinting Lab – Day 2</vt:lpstr>
      <vt:lpstr>DNA Fingerprinting Lab – Day 3</vt:lpstr>
      <vt:lpstr>How to use a micropipet</vt:lpstr>
      <vt:lpstr>Let’s Get Started! </vt:lpstr>
      <vt:lpstr>Let’s Get Started! </vt:lpstr>
      <vt:lpstr>DNA Structure</vt:lpstr>
      <vt:lpstr>DNA Schematic</vt:lpstr>
      <vt:lpstr>Student DNA Model</vt:lpstr>
      <vt:lpstr>Restriction Enzymes</vt:lpstr>
      <vt:lpstr>PowerPoint Presentation</vt:lpstr>
      <vt:lpstr>PowerPoint Presentation</vt:lpstr>
      <vt:lpstr>PowerPoint Presentation</vt:lpstr>
      <vt:lpstr>PowerPoint Presentation</vt:lpstr>
      <vt:lpstr>Classroom Obstacle Course</vt:lpstr>
      <vt:lpstr>Restriction Fragment Length Polymorphism RFLP</vt:lpstr>
      <vt:lpstr>PowerPoint Presentation</vt:lpstr>
      <vt:lpstr>Gel Electrophoresis</vt:lpstr>
      <vt:lpstr>Gel Electrophoresis</vt:lpstr>
      <vt:lpstr>Gel Electrophoresis</vt:lpstr>
      <vt:lpstr>PowerPoint Presentation</vt:lpstr>
      <vt:lpstr>Student Inquiry – Advanced Question</vt:lpstr>
      <vt:lpstr>Student Inquiry – Teacher Considerations</vt:lpstr>
      <vt:lpstr>Plasmid Map and Restriction Sites</vt:lpstr>
      <vt:lpstr>PowerPoint Presentation</vt:lpstr>
      <vt:lpstr>Agarose Electrophoresis</vt:lpstr>
      <vt:lpstr>Analysis of Stained Gel</vt:lpstr>
      <vt:lpstr>Molecular Weight Determination</vt:lpstr>
      <vt:lpstr>PowerPoint Presentation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David Lubertozzi</cp:lastModifiedBy>
  <cp:revision>71</cp:revision>
  <dcterms:created xsi:type="dcterms:W3CDTF">2011-12-17T00:43:00Z</dcterms:created>
  <dcterms:modified xsi:type="dcterms:W3CDTF">2014-04-14T18:27:22Z</dcterms:modified>
</cp:coreProperties>
</file>