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321" r:id="rId6"/>
    <p:sldId id="324" r:id="rId7"/>
    <p:sldId id="322" r:id="rId8"/>
    <p:sldId id="323" r:id="rId9"/>
    <p:sldId id="325" r:id="rId10"/>
    <p:sldId id="326" r:id="rId11"/>
    <p:sldId id="329" r:id="rId12"/>
    <p:sldId id="327" r:id="rId13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7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40" autoAdjust="0"/>
  </p:normalViewPr>
  <p:slideViewPr>
    <p:cSldViewPr snapToGrid="0" showGuides="1">
      <p:cViewPr varScale="1">
        <p:scale>
          <a:sx n="101" d="100"/>
          <a:sy n="101" d="100"/>
        </p:scale>
        <p:origin x="69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9F9D-6675-4521-AD50-6133107ADEF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96B77-E604-4243-BE54-97C2C89F0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6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04/03/science/coronavirus-genome-bad-news-wrapped-in-protein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hanglab.ccmb.med.umich.edu/COVID-19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04/03/science/coronavirus-genome-bad-news-wrapped-in-protein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hanglab.ccmb.med.umich.edu/COVID-19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Helical nucleocapsid: 30 kb (huge!) + sense RNA coated with N protein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M protein contacts N protein at points.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Other proteins are present in other types of </a:t>
            </a:r>
            <a:r>
              <a:rPr lang="en-US" sz="1200" dirty="0" err="1"/>
              <a:t>CoV</a:t>
            </a:r>
            <a:r>
              <a:rPr lang="en-US" sz="1200" dirty="0"/>
              <a:t> (ex: HE)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NYT Interactive Bad News Wrapped In Protein: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https://www.nytimes.com/interactive/2020/04/03/science/coronavirus-genome-bad-news-wrapped-in-protein.html</a:t>
            </a:r>
            <a:endParaRPr lang="en-US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See info on individual proteins here: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https://zhanglab.ccmb.med.umich.edu/COVID-19/</a:t>
            </a:r>
            <a:endParaRPr lang="en-US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Lipid envelope is why soap is so effective - it disrupts the envelope and the virus falls apart. RNA by itself can not enter cells.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1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/>
              <a:t>Helical nucleocapsid: 30 kb (huge!) + sense RNA coated with N protein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/>
              <a:t>M protein contacts N protein at points.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/>
              <a:t>Other proteins are present in other types of </a:t>
            </a:r>
            <a:r>
              <a:rPr lang="en-US" sz="800" dirty="0" err="1"/>
              <a:t>CoV</a:t>
            </a:r>
            <a:r>
              <a:rPr lang="en-US" sz="800" dirty="0"/>
              <a:t> (ex: HE)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/>
              <a:t>NYT Interactive Bad News Wrapped In Protein: </a:t>
            </a:r>
            <a:r>
              <a:rPr lang="en-US" sz="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https://www.nytimes.com/interactive/2020/04/03/science/coronavirus-genome-bad-news-wrapped-in-protein.html</a:t>
            </a:r>
            <a:endParaRPr lang="en-US" sz="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/>
              <a:t>See info on individual proteins here: </a:t>
            </a:r>
            <a:r>
              <a:rPr lang="en-US" sz="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https://zhanglab.ccmb.med.umich.edu/COVID-19/</a:t>
            </a:r>
            <a:endParaRPr lang="en-US" sz="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/>
              <a:t>Lipid envelope is why soap is so effective - it disrupts the envelope and the virus falls apart. RNA by itself can not enter cells.</a:t>
            </a:r>
          </a:p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6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creen&#10;&#10;Description automatically generated">
            <a:extLst>
              <a:ext uri="{FF2B5EF4-FFF2-40B4-BE49-F238E27FC236}">
                <a16:creationId xmlns:a16="http://schemas.microsoft.com/office/drawing/2014/main" id="{1A0519B4-503C-4E40-B4C4-9CE9300C4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4E1E-9988-4884-88CE-305D634DA6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7262" y="2660650"/>
            <a:ext cx="10183813" cy="2654298"/>
          </a:xfrm>
        </p:spPr>
        <p:txBody>
          <a:bodyPr anchor="t" anchorCtr="0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C8E08-CE07-46E4-9059-64EA345C0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262" y="5429250"/>
            <a:ext cx="10183813" cy="742948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Second row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27A799-2135-4E68-BE53-D8EF61A513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explorer.bio-rad.com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2C4D8C-FF4B-4A89-8F4E-7A68E2A70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4382-AD4D-4E4E-AAB2-DB6D3CA1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2" y="1709738"/>
            <a:ext cx="10183813" cy="2852737"/>
          </a:xfrm>
        </p:spPr>
        <p:txBody>
          <a:bodyPr anchor="b" anchorCtr="0">
            <a:noAutofit/>
          </a:bodyPr>
          <a:lstStyle>
            <a:lvl1pPr>
              <a:defRPr sz="54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BCBD2-1016-4590-9346-E56426BAA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262" y="4686300"/>
            <a:ext cx="10183813" cy="1485900"/>
          </a:xfrm>
        </p:spPr>
        <p:txBody>
          <a:bodyPr lIns="0">
            <a:no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90FF5-193E-4241-BC2B-AA020346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explorer.bio-rad.com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4E9B-6A72-49F6-A2F3-7D60B0F2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5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FFA8-9622-4138-BDA0-F85DD076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FF431-94FE-4797-89A9-CC605098C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4086B-BAC0-4D2C-9C67-5AE6002D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explorer.bio-rad.com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42A68-CCEC-4BFD-9C20-9126C301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1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2850-8019-4A80-832E-4473A751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780B5-0807-4CEE-A280-BB6AA0927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7262" y="1904999"/>
            <a:ext cx="5062537" cy="4271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5B26E-BDA1-4144-B57C-2874EDDA5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4999"/>
            <a:ext cx="4968875" cy="4271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DCA2E-2A40-4FB9-84DF-FDD065E8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7DC87-C0BF-428F-BDD1-648CA62A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5DB8-3F2D-45DC-9DEA-2CD7E971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2" y="685800"/>
            <a:ext cx="10183813" cy="1028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051F6-0586-4ADC-A5A0-3CD35A312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582" y="1905000"/>
            <a:ext cx="5029994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126EB-2D94-490D-A974-3514C4D97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7581" y="2728913"/>
            <a:ext cx="5029994" cy="34432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00C51-B773-47DC-8CA7-8440AD8BA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04999"/>
            <a:ext cx="4968875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653DB-863D-44EB-A969-7C581EDAC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28911"/>
            <a:ext cx="4968875" cy="3443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2CAAFF-2882-40A6-AF6F-B390ADB5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BAE93-3CAA-4E09-96FB-A6128814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AC1BB-A781-4082-AE31-6D433134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B4BCE-0D32-4DF8-9E01-33CF5DD8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88CA-97A3-4AB9-8BF3-4F1B906B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0066C-F055-4182-B6F6-1BD7B84B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8EBB8-5BFD-4241-97A6-17E2AD03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3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0066C-F055-4182-B6F6-1BD7B84B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8EBB8-5BFD-4241-97A6-17E2AD03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C3DFA-07EF-46EE-929E-1101B748C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313" y="1714499"/>
            <a:ext cx="7351712" cy="2905125"/>
          </a:xfrm>
        </p:spPr>
        <p:txBody>
          <a:bodyPr>
            <a:no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377657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5F62-8777-4C7A-BC0D-B2767FBB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85800"/>
            <a:ext cx="3932237" cy="1600200"/>
          </a:xfrm>
        </p:spPr>
        <p:txBody>
          <a:bodyPr anchor="b"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2B04-6971-4898-A455-A63A99A0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9578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6C9FB-833D-4402-8488-51B43EEED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263" y="2286000"/>
            <a:ext cx="3932236" cy="3582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D4995-17B5-468B-B491-675DFEDB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explorer.bio-rad.com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A106-4F0D-4B00-BEF0-0777B81C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0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DEBEA-69DD-4075-9E9F-2915E5D3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85799"/>
            <a:ext cx="10183812" cy="1025525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1FF49-99FF-4431-8736-6811737CA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263" y="1907318"/>
            <a:ext cx="10183812" cy="4264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D16F-1DFB-42FA-B8D4-2C7EDC9B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7263" y="6286500"/>
            <a:ext cx="4114800" cy="33972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explorer.bio-rad.com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B7997-C975-4E2C-A3E2-9AA9F6268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500" y="6264275"/>
            <a:ext cx="723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15;p1" descr="C:\Users\tpage\Documents\Marketing\Marketing Collateral\Assets\BIO-RAD_LOGO_RGB.jpg">
            <a:extLst>
              <a:ext uri="{FF2B5EF4-FFF2-40B4-BE49-F238E27FC236}">
                <a16:creationId xmlns:a16="http://schemas.microsoft.com/office/drawing/2014/main" id="{A0C120D1-C8EA-40E6-9D64-91587C4FCB6F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9679785" y="6068281"/>
            <a:ext cx="1831582" cy="789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93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6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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18" userDrawn="1">
          <p15:clr>
            <a:srgbClr val="F26B43"/>
          </p15:clr>
        </p15:guide>
        <p15:guide id="2" pos="7536" userDrawn="1">
          <p15:clr>
            <a:srgbClr val="F26B43"/>
          </p15:clr>
        </p15:guide>
        <p15:guide id="3" pos="603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pos="144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  <p15:guide id="9" orient="horz" pos="1200" userDrawn="1">
          <p15:clr>
            <a:srgbClr val="F26B43"/>
          </p15:clr>
        </p15:guide>
        <p15:guide id="10" orient="horz" pos="1080" userDrawn="1">
          <p15:clr>
            <a:srgbClr val="F26B43"/>
          </p15:clr>
        </p15:guide>
        <p15:guide id="1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8FqlTslU22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7">
            <a:extLst>
              <a:ext uri="{FF2B5EF4-FFF2-40B4-BE49-F238E27FC236}">
                <a16:creationId xmlns:a16="http://schemas.microsoft.com/office/drawing/2014/main" id="{5199D974-8AA1-4258-88A6-50E049B69C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044" b="4706"/>
          <a:stretch/>
        </p:blipFill>
        <p:spPr>
          <a:xfrm>
            <a:off x="7709261" y="2355946"/>
            <a:ext cx="4482739" cy="4502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B494BD-D6B1-4C8B-9021-E16206F390AB}"/>
              </a:ext>
            </a:extLst>
          </p:cNvPr>
          <p:cNvSpPr/>
          <p:nvPr/>
        </p:nvSpPr>
        <p:spPr>
          <a:xfrm>
            <a:off x="5119627" y="1905000"/>
            <a:ext cx="6558023" cy="4953000"/>
          </a:xfrm>
          <a:prstGeom prst="rect">
            <a:avLst/>
          </a:prstGeom>
          <a:gradFill>
            <a:gsLst>
              <a:gs pos="0">
                <a:srgbClr val="000000"/>
              </a:gs>
              <a:gs pos="65476">
                <a:srgbClr val="000000">
                  <a:alpha val="74000"/>
                </a:srgbClr>
              </a:gs>
              <a:gs pos="37000">
                <a:srgbClr val="000000"/>
              </a:gs>
              <a:gs pos="100000">
                <a:srgbClr val="07070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FAFA7-2A87-4113-A2C0-99E1A5EB9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262" y="2660650"/>
            <a:ext cx="7015163" cy="2654298"/>
          </a:xfrm>
        </p:spPr>
        <p:txBody>
          <a:bodyPr/>
          <a:lstStyle/>
          <a:p>
            <a:r>
              <a:rPr lang="en-US" dirty="0"/>
              <a:t>The Biology of SARS-CoV-2</a:t>
            </a:r>
          </a:p>
        </p:txBody>
      </p:sp>
    </p:spTree>
    <p:extLst>
      <p:ext uri="{BB962C8B-B14F-4D97-AF65-F5344CB8AC3E}">
        <p14:creationId xmlns:p14="http://schemas.microsoft.com/office/powerpoint/2010/main" val="424421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007C-AE26-4539-BECC-3C29830D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of Infected Cells (colorized)</a:t>
            </a:r>
          </a:p>
        </p:txBody>
      </p:sp>
      <p:pic>
        <p:nvPicPr>
          <p:cNvPr id="6" name="Google Shape;205;p21">
            <a:extLst>
              <a:ext uri="{FF2B5EF4-FFF2-40B4-BE49-F238E27FC236}">
                <a16:creationId xmlns:a16="http://schemas.microsoft.com/office/drawing/2014/main" id="{EA66B94D-F8D6-4D87-BA53-3FA7950285FD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848" y="2276015"/>
            <a:ext cx="4075368" cy="32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4;p21">
            <a:extLst>
              <a:ext uri="{FF2B5EF4-FFF2-40B4-BE49-F238E27FC236}">
                <a16:creationId xmlns:a16="http://schemas.microsoft.com/office/drawing/2014/main" id="{B53D98F2-811E-4C3F-AD3C-4A1B304DE771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6653" y="2274775"/>
            <a:ext cx="3999970" cy="32767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6;p21">
            <a:extLst>
              <a:ext uri="{FF2B5EF4-FFF2-40B4-BE49-F238E27FC236}">
                <a16:creationId xmlns:a16="http://schemas.microsoft.com/office/drawing/2014/main" id="{C0CD0552-562C-4C34-9340-1B4CD1845D1A}"/>
              </a:ext>
            </a:extLst>
          </p:cNvPr>
          <p:cNvSpPr txBox="1"/>
          <p:nvPr/>
        </p:nvSpPr>
        <p:spPr>
          <a:xfrm>
            <a:off x="1450848" y="5550315"/>
            <a:ext cx="4075368" cy="80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" rIns="4572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212124"/>
                </a:solidFill>
              </a:rPr>
              <a:t>This scanning electron microscope image shows SARS-CoV-2 (round blue objects) emerging from the surface of cells cultured in the lab.</a:t>
            </a:r>
            <a:endParaRPr sz="1050" dirty="0">
              <a:solidFill>
                <a:srgbClr val="212124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12124"/>
              </a:solidFill>
              <a:highlight>
                <a:srgbClr val="F3F5F6"/>
              </a:highlight>
            </a:endParaRPr>
          </a:p>
        </p:txBody>
      </p:sp>
      <p:sp>
        <p:nvSpPr>
          <p:cNvPr id="9" name="Google Shape;203;p21">
            <a:extLst>
              <a:ext uri="{FF2B5EF4-FFF2-40B4-BE49-F238E27FC236}">
                <a16:creationId xmlns:a16="http://schemas.microsoft.com/office/drawing/2014/main" id="{956993D3-A320-471B-97D7-988114376DBD}"/>
              </a:ext>
            </a:extLst>
          </p:cNvPr>
          <p:cNvSpPr txBox="1"/>
          <p:nvPr/>
        </p:nvSpPr>
        <p:spPr>
          <a:xfrm>
            <a:off x="6665786" y="5550315"/>
            <a:ext cx="3990837" cy="69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12124"/>
                </a:solidFill>
              </a:rPr>
              <a:t>Colorized scanning electron micrograph of an apoptotic cell (greenish brown) heavily infected with SARS-COV-2 virus particles (pink), isolated from a patient sample.</a:t>
            </a:r>
            <a:endParaRPr sz="1000" dirty="0">
              <a:solidFill>
                <a:srgbClr val="212124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12124"/>
              </a:solidFill>
              <a:highlight>
                <a:srgbClr val="F3F5F6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4AC09-3FF8-40EA-8A74-4EF013258CAE}"/>
              </a:ext>
            </a:extLst>
          </p:cNvPr>
          <p:cNvSpPr txBox="1"/>
          <p:nvPr/>
        </p:nvSpPr>
        <p:spPr>
          <a:xfrm rot="16200000">
            <a:off x="9112061" y="3812312"/>
            <a:ext cx="3276782" cy="19922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lnSpc>
                <a:spcPct val="128571"/>
              </a:lnSpc>
            </a:pPr>
            <a:r>
              <a:rPr lang="en-US" sz="600" dirty="0">
                <a:solidFill>
                  <a:schemeClr val="dk1"/>
                </a:solidFill>
              </a:rPr>
              <a:t>Credit: National Institute of Allergy and Infectious Diseases, NIH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3E742-7744-4D84-A4D5-DA498BB6DAA2}"/>
              </a:ext>
            </a:extLst>
          </p:cNvPr>
          <p:cNvSpPr txBox="1"/>
          <p:nvPr/>
        </p:nvSpPr>
        <p:spPr>
          <a:xfrm rot="16200000">
            <a:off x="4038699" y="3868827"/>
            <a:ext cx="3156155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rgbClr val="212124"/>
                </a:solidFill>
              </a:rPr>
              <a:t> Credit: NIAID-RML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81162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2C12-0035-4AB6-8D8F-D0A742C1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virus?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D3F12-A9B1-4F09-B35A-5705F72470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Viruses…</a:t>
            </a:r>
          </a:p>
          <a:p>
            <a:pPr lvl="1"/>
            <a:r>
              <a:rPr lang="en-US" dirty="0"/>
              <a:t>are much smaller than cells </a:t>
            </a:r>
          </a:p>
          <a:p>
            <a:pPr lvl="1"/>
            <a:r>
              <a:rPr lang="en-US" dirty="0"/>
              <a:t>have nucleic acid (either DNA or RNA) wrapped in a protein coat</a:t>
            </a:r>
          </a:p>
          <a:p>
            <a:pPr lvl="1"/>
            <a:r>
              <a:rPr lang="en-US" dirty="0"/>
              <a:t>may have a lipid envelope (from the host cell membrane)</a:t>
            </a:r>
          </a:p>
          <a:p>
            <a:pPr lvl="1"/>
            <a:r>
              <a:rPr lang="en-US" dirty="0"/>
              <a:t>Have no metabolism</a:t>
            </a:r>
          </a:p>
          <a:p>
            <a:pPr lvl="1"/>
            <a:r>
              <a:rPr lang="en-US" dirty="0"/>
              <a:t>Cannot replicate (reproduce) on their own</a:t>
            </a:r>
          </a:p>
          <a:p>
            <a:pPr lvl="1"/>
            <a:r>
              <a:rPr lang="en-US" dirty="0"/>
              <a:t>Can multiply only within the living cells of a host</a:t>
            </a:r>
            <a:endParaRPr lang="en-US" dirty="0">
              <a:sym typeface="Roboto"/>
            </a:endParaRPr>
          </a:p>
          <a:p>
            <a:endParaRPr lang="en-US" dirty="0"/>
          </a:p>
        </p:txBody>
      </p:sp>
      <p:pic>
        <p:nvPicPr>
          <p:cNvPr id="5" name="Google Shape;130;p19">
            <a:extLst>
              <a:ext uri="{FF2B5EF4-FFF2-40B4-BE49-F238E27FC236}">
                <a16:creationId xmlns:a16="http://schemas.microsoft.com/office/drawing/2014/main" id="{F22B219A-02E1-49DC-9F46-E2EB98B55BB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696200" y="2584451"/>
            <a:ext cx="4105275" cy="41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3;p19">
            <a:extLst>
              <a:ext uri="{FF2B5EF4-FFF2-40B4-BE49-F238E27FC236}">
                <a16:creationId xmlns:a16="http://schemas.microsoft.com/office/drawing/2014/main" id="{460D210B-15D9-4110-88D5-26C2D698E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206" y="2364021"/>
            <a:ext cx="57024" cy="5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B53648-FFEF-4ED0-B092-75F7B581A57F}"/>
              </a:ext>
            </a:extLst>
          </p:cNvPr>
          <p:cNvSpPr txBox="1"/>
          <p:nvPr/>
        </p:nvSpPr>
        <p:spPr>
          <a:xfrm>
            <a:off x="6827110" y="2421302"/>
            <a:ext cx="1050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Virus</a:t>
            </a:r>
          </a:p>
          <a:p>
            <a:r>
              <a:rPr lang="en-US" sz="1600" b="1" i="1" dirty="0"/>
              <a:t>~100 nm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C6FED2-BC96-4E32-9BE7-0BD1784E55D4}"/>
              </a:ext>
            </a:extLst>
          </p:cNvPr>
          <p:cNvCxnSpPr>
            <a:cxnSpLocks/>
          </p:cNvCxnSpPr>
          <p:nvPr/>
        </p:nvCxnSpPr>
        <p:spPr>
          <a:xfrm flipV="1">
            <a:off x="7877180" y="2421302"/>
            <a:ext cx="1581145" cy="368259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9FC5EE-0106-49D3-B9ED-F2E2171FAD35}"/>
              </a:ext>
            </a:extLst>
          </p:cNvPr>
          <p:cNvSpPr txBox="1"/>
          <p:nvPr/>
        </p:nvSpPr>
        <p:spPr>
          <a:xfrm>
            <a:off x="6827110" y="3282005"/>
            <a:ext cx="1626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Red blood cell</a:t>
            </a:r>
          </a:p>
          <a:p>
            <a:r>
              <a:rPr lang="en-US" sz="1600" b="1" i="1" dirty="0"/>
              <a:t>~7,000 nm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BCE302-7C3F-4B79-A52F-78DFE14FBFA6}"/>
              </a:ext>
            </a:extLst>
          </p:cNvPr>
          <p:cNvCxnSpPr>
            <a:cxnSpLocks/>
          </p:cNvCxnSpPr>
          <p:nvPr/>
        </p:nvCxnSpPr>
        <p:spPr>
          <a:xfrm>
            <a:off x="8077202" y="3662686"/>
            <a:ext cx="659673" cy="24256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4382D7A4-53D9-4AEB-BE3D-311921B8CAAD}"/>
              </a:ext>
            </a:extLst>
          </p:cNvPr>
          <p:cNvSpPr/>
          <p:nvPr/>
        </p:nvSpPr>
        <p:spPr>
          <a:xfrm>
            <a:off x="7972426" y="685800"/>
            <a:ext cx="3168650" cy="1025524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i="1" dirty="0">
                <a:solidFill>
                  <a:schemeClr val="tx1"/>
                </a:solidFill>
              </a:rPr>
              <a:t>Watch </a:t>
            </a:r>
            <a:r>
              <a:rPr lang="en-US" sz="1200" b="1" i="1" dirty="0">
                <a:solidFill>
                  <a:schemeClr val="tx1"/>
                </a:solidFill>
                <a:hlinkClick r:id="rId4"/>
              </a:rPr>
              <a:t>Viruses with the Amoeba Sisters</a:t>
            </a:r>
            <a:r>
              <a:rPr lang="en-US" sz="1200" b="1" i="1" dirty="0">
                <a:solidFill>
                  <a:schemeClr val="tx1"/>
                </a:solidFill>
              </a:rPr>
              <a:t> (6:49 min) to learn more about viruses</a:t>
            </a:r>
          </a:p>
        </p:txBody>
      </p:sp>
    </p:spTree>
    <p:extLst>
      <p:ext uri="{BB962C8B-B14F-4D97-AF65-F5344CB8AC3E}">
        <p14:creationId xmlns:p14="http://schemas.microsoft.com/office/powerpoint/2010/main" val="122439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537D-D4EF-4514-BAB4-82A7461D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550B2-D45D-457B-9B28-CC1833280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4981421" cy="4264882"/>
          </a:xfrm>
        </p:spPr>
        <p:txBody>
          <a:bodyPr/>
          <a:lstStyle/>
          <a:p>
            <a:r>
              <a:rPr lang="en-US" dirty="0"/>
              <a:t>Viruses are classified by</a:t>
            </a:r>
          </a:p>
          <a:p>
            <a:pPr lvl="1"/>
            <a:r>
              <a:rPr lang="en-US" dirty="0"/>
              <a:t>Morphology (shape)</a:t>
            </a:r>
          </a:p>
          <a:p>
            <a:pPr lvl="1"/>
            <a:r>
              <a:rPr lang="en-US" dirty="0"/>
              <a:t>Genome material (RNA or DNA)</a:t>
            </a:r>
          </a:p>
          <a:p>
            <a:pPr lvl="1"/>
            <a:r>
              <a:rPr lang="en-US" dirty="0"/>
              <a:t>Type of replication</a:t>
            </a:r>
          </a:p>
          <a:p>
            <a:pPr lvl="1"/>
            <a:r>
              <a:rPr lang="en-US" dirty="0"/>
              <a:t>Host</a:t>
            </a:r>
          </a:p>
          <a:p>
            <a:pPr lvl="1"/>
            <a:r>
              <a:rPr lang="en-US" dirty="0"/>
              <a:t>Type of disease</a:t>
            </a:r>
          </a:p>
        </p:txBody>
      </p:sp>
      <p:pic>
        <p:nvPicPr>
          <p:cNvPr id="4" name="Google Shape;149;p21">
            <a:extLst>
              <a:ext uri="{FF2B5EF4-FFF2-40B4-BE49-F238E27FC236}">
                <a16:creationId xmlns:a16="http://schemas.microsoft.com/office/drawing/2014/main" id="{D3E3A6A7-2568-40DF-8101-C327D29A2AF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53704" y="2245872"/>
            <a:ext cx="2322118" cy="10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2;p21">
            <a:extLst>
              <a:ext uri="{FF2B5EF4-FFF2-40B4-BE49-F238E27FC236}">
                <a16:creationId xmlns:a16="http://schemas.microsoft.com/office/drawing/2014/main" id="{0270EFB4-103A-4B04-B92A-342F3093ED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0535"/>
          <a:stretch/>
        </p:blipFill>
        <p:spPr>
          <a:xfrm>
            <a:off x="5859623" y="4102930"/>
            <a:ext cx="1892481" cy="10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6;p21">
            <a:extLst>
              <a:ext uri="{FF2B5EF4-FFF2-40B4-BE49-F238E27FC236}">
                <a16:creationId xmlns:a16="http://schemas.microsoft.com/office/drawing/2014/main" id="{6145600F-DBCA-4984-A248-D880D180720F}"/>
              </a:ext>
            </a:extLst>
          </p:cNvPr>
          <p:cNvSpPr txBox="1"/>
          <p:nvPr/>
        </p:nvSpPr>
        <p:spPr>
          <a:xfrm>
            <a:off x="5859623" y="5192680"/>
            <a:ext cx="1892481" cy="39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/>
              <a:t>GrahamColm</a:t>
            </a:r>
            <a:r>
              <a:rPr lang="en-US" sz="600" dirty="0"/>
              <a:t> at English Wikipedia, CC BY-SA 3.0,commons.wikimedia.org/w/</a:t>
            </a:r>
            <a:r>
              <a:rPr lang="en-US" sz="600" dirty="0" err="1"/>
              <a:t>index.php?curid</a:t>
            </a:r>
            <a:r>
              <a:rPr lang="en-US" sz="600" dirty="0"/>
              <a:t>=5839864</a:t>
            </a:r>
            <a:endParaRPr sz="600" dirty="0"/>
          </a:p>
        </p:txBody>
      </p:sp>
      <p:pic>
        <p:nvPicPr>
          <p:cNvPr id="12" name="Google Shape;157;p21">
            <a:extLst>
              <a:ext uri="{FF2B5EF4-FFF2-40B4-BE49-F238E27FC236}">
                <a16:creationId xmlns:a16="http://schemas.microsoft.com/office/drawing/2014/main" id="{1392FB30-A591-4D3F-AE56-4821894BA96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9002" y="4102931"/>
            <a:ext cx="1213141" cy="12176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9;p21">
            <a:extLst>
              <a:ext uri="{FF2B5EF4-FFF2-40B4-BE49-F238E27FC236}">
                <a16:creationId xmlns:a16="http://schemas.microsoft.com/office/drawing/2014/main" id="{77A0279F-8E1D-4414-92AD-32316342ED65}"/>
              </a:ext>
            </a:extLst>
          </p:cNvPr>
          <p:cNvSpPr txBox="1"/>
          <p:nvPr/>
        </p:nvSpPr>
        <p:spPr>
          <a:xfrm>
            <a:off x="10011853" y="4357066"/>
            <a:ext cx="1213141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/>
              <a:t>CDC/ Alissa Eckert, MS; Dan Higgins, MAM - commons.wikimedia.org/w/</a:t>
            </a:r>
            <a:r>
              <a:rPr lang="en-US" sz="600" dirty="0" err="1"/>
              <a:t>index.php?curid</a:t>
            </a:r>
            <a:r>
              <a:rPr lang="en-US" sz="600" dirty="0"/>
              <a:t>=86444014</a:t>
            </a:r>
            <a:endParaRPr sz="600" dirty="0"/>
          </a:p>
        </p:txBody>
      </p:sp>
      <p:pic>
        <p:nvPicPr>
          <p:cNvPr id="16" name="Google Shape;161;p21">
            <a:extLst>
              <a:ext uri="{FF2B5EF4-FFF2-40B4-BE49-F238E27FC236}">
                <a16:creationId xmlns:a16="http://schemas.microsoft.com/office/drawing/2014/main" id="{B6D3BF65-F74C-4455-AB04-182EA10DF14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9003" y="2242444"/>
            <a:ext cx="1050185" cy="1344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63;p21">
            <a:extLst>
              <a:ext uri="{FF2B5EF4-FFF2-40B4-BE49-F238E27FC236}">
                <a16:creationId xmlns:a16="http://schemas.microsoft.com/office/drawing/2014/main" id="{A78FF688-D02B-4B33-AAE7-32C7F2AF8523}"/>
              </a:ext>
            </a:extLst>
          </p:cNvPr>
          <p:cNvSpPr txBox="1"/>
          <p:nvPr/>
        </p:nvSpPr>
        <p:spPr>
          <a:xfrm>
            <a:off x="10011852" y="2462234"/>
            <a:ext cx="1222885" cy="87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600" dirty="0" err="1"/>
              <a:t>Ninjatacoshell</a:t>
            </a:r>
            <a:r>
              <a:rPr lang="en-US" sz="600" dirty="0"/>
              <a:t> - Own work, CC BY-SA 4.0, https://commons.wikimedia.org/w/index.php?curid=35782607</a:t>
            </a:r>
            <a:endParaRPr sz="600" dirty="0"/>
          </a:p>
        </p:txBody>
      </p:sp>
      <p:sp>
        <p:nvSpPr>
          <p:cNvPr id="19" name="Google Shape;160;p21">
            <a:extLst>
              <a:ext uri="{FF2B5EF4-FFF2-40B4-BE49-F238E27FC236}">
                <a16:creationId xmlns:a16="http://schemas.microsoft.com/office/drawing/2014/main" id="{89E1A5E7-234C-45A0-9AC1-E4E8A73DA0AE}"/>
              </a:ext>
            </a:extLst>
          </p:cNvPr>
          <p:cNvSpPr txBox="1"/>
          <p:nvPr/>
        </p:nvSpPr>
        <p:spPr>
          <a:xfrm>
            <a:off x="5853704" y="3335622"/>
            <a:ext cx="18984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chemeClr val="dk1"/>
                </a:solidFill>
              </a:rPr>
              <a:t>Centers for Disease Control and Prevention's Public Health Image Library (PHIL)</a:t>
            </a:r>
            <a:endParaRPr sz="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1CF082-B9BB-482E-8395-D5FC4EA3BD59}"/>
              </a:ext>
            </a:extLst>
          </p:cNvPr>
          <p:cNvSpPr txBox="1"/>
          <p:nvPr/>
        </p:nvSpPr>
        <p:spPr>
          <a:xfrm>
            <a:off x="5853704" y="3764376"/>
            <a:ext cx="245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Adenovirus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ABA9C2-69C9-4FDB-9F44-F8F2B10CE2B0}"/>
              </a:ext>
            </a:extLst>
          </p:cNvPr>
          <p:cNvSpPr txBox="1"/>
          <p:nvPr/>
        </p:nvSpPr>
        <p:spPr>
          <a:xfrm>
            <a:off x="5854409" y="1907318"/>
            <a:ext cx="245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Ebola virus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C71A01-3D7C-4DFD-9693-10D6AA7ADB33}"/>
              </a:ext>
            </a:extLst>
          </p:cNvPr>
          <p:cNvSpPr txBox="1"/>
          <p:nvPr/>
        </p:nvSpPr>
        <p:spPr>
          <a:xfrm>
            <a:off x="8779003" y="1907318"/>
            <a:ext cx="245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Bacteriophage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80350B-F95E-4F7E-AA4C-210F04732D2D}"/>
              </a:ext>
            </a:extLst>
          </p:cNvPr>
          <p:cNvSpPr txBox="1"/>
          <p:nvPr/>
        </p:nvSpPr>
        <p:spPr>
          <a:xfrm>
            <a:off x="8779003" y="3764376"/>
            <a:ext cx="245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377897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423F-DE9F-415B-95B0-A509C71F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viruses living?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47D79-131B-4DA4-A972-BB3533836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Living Organisms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18EB2-6EDB-4B82-B92D-351213A126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Composed of one or more cells</a:t>
            </a:r>
          </a:p>
          <a:p>
            <a:pPr lvl="1"/>
            <a:r>
              <a:rPr lang="en-US" dirty="0"/>
              <a:t>Organelles for specialized functions (eukaryotes)</a:t>
            </a:r>
          </a:p>
          <a:p>
            <a:pPr lvl="1"/>
            <a:r>
              <a:rPr lang="en-US" dirty="0"/>
              <a:t>Energy flow (metabolism) occurs within the cells</a:t>
            </a:r>
          </a:p>
          <a:p>
            <a:pPr lvl="1"/>
            <a:r>
              <a:rPr lang="en-US" dirty="0"/>
              <a:t>Arise from pre-existing cells (can self-replicate)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610EDC-86FA-4981-962F-0B57F3BA3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Viruses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292598-7E36-44AE-BC27-BCB76D6CAF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dirty="0"/>
              <a:t>Composed of genetic material (DNA or RNA) surrounded by protein and sometimes a lipid bilayer</a:t>
            </a:r>
          </a:p>
          <a:p>
            <a:pPr lvl="1"/>
            <a:r>
              <a:rPr lang="en-US" dirty="0"/>
              <a:t>No organelles</a:t>
            </a:r>
          </a:p>
          <a:p>
            <a:pPr lvl="1"/>
            <a:r>
              <a:rPr lang="en-US" dirty="0"/>
              <a:t>Do not metabolize (no energy flow)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Cannot reproduce on their own (need a host cell for replication)</a:t>
            </a:r>
          </a:p>
          <a:p>
            <a:endParaRPr lang="en-US" dirty="0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4134DC7-3059-4638-86FB-FE4C2D65AD76}"/>
              </a:ext>
            </a:extLst>
          </p:cNvPr>
          <p:cNvSpPr/>
          <p:nvPr/>
        </p:nvSpPr>
        <p:spPr>
          <a:xfrm>
            <a:off x="7972426" y="685800"/>
            <a:ext cx="3168650" cy="1025524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i="1" dirty="0">
                <a:solidFill>
                  <a:schemeClr val="tx1"/>
                </a:solidFill>
              </a:rPr>
              <a:t>Curriculum connections</a:t>
            </a:r>
          </a:p>
          <a:p>
            <a:r>
              <a:rPr lang="en-US" sz="1200" i="1" dirty="0">
                <a:solidFill>
                  <a:schemeClr val="tx1"/>
                </a:solidFill>
              </a:rPr>
              <a:t>Cell theory</a:t>
            </a:r>
          </a:p>
          <a:p>
            <a:r>
              <a:rPr lang="en-US" sz="1200" i="1" dirty="0">
                <a:solidFill>
                  <a:schemeClr val="tx1"/>
                </a:solidFill>
              </a:rPr>
              <a:t>The chemistry of life</a:t>
            </a:r>
          </a:p>
        </p:txBody>
      </p:sp>
    </p:spTree>
    <p:extLst>
      <p:ext uri="{BB962C8B-B14F-4D97-AF65-F5344CB8AC3E}">
        <p14:creationId xmlns:p14="http://schemas.microsoft.com/office/powerpoint/2010/main" val="190019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72CB-555F-49C7-A76F-737B5FAC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Coronavirus — What’s in a name?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65470-6AAD-4259-82A6-D193DCD74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7262" y="1905000"/>
            <a:ext cx="5062537" cy="255884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Coronavirus</a:t>
            </a:r>
            <a:r>
              <a:rPr lang="en-US" sz="1800" b="0" dirty="0"/>
              <a:t> (</a:t>
            </a:r>
            <a:r>
              <a:rPr lang="en-US" sz="1800" b="0" dirty="0" err="1"/>
              <a:t>CoV</a:t>
            </a:r>
            <a:r>
              <a:rPr lang="en-US" sz="1800" b="0" dirty="0"/>
              <a:t>) — a large family of viruses that can cause disease in humans and animals</a:t>
            </a:r>
          </a:p>
          <a:p>
            <a:pPr marL="0" indent="0">
              <a:buNone/>
            </a:pPr>
            <a:r>
              <a:rPr lang="en-US" sz="1800" dirty="0"/>
              <a:t>SARS-CoV-2</a:t>
            </a:r>
            <a:r>
              <a:rPr lang="en-US" sz="1800" b="0" dirty="0"/>
              <a:t> (</a:t>
            </a:r>
            <a:r>
              <a:rPr lang="en-US" sz="1800" b="0" u="sng" dirty="0"/>
              <a:t>S</a:t>
            </a:r>
            <a:r>
              <a:rPr lang="en-US" sz="1800" b="0" dirty="0"/>
              <a:t>evere </a:t>
            </a:r>
            <a:r>
              <a:rPr lang="en-US" sz="1800" b="0" u="sng" dirty="0"/>
              <a:t>A</a:t>
            </a:r>
            <a:r>
              <a:rPr lang="en-US" sz="1800" b="0" dirty="0"/>
              <a:t>cute </a:t>
            </a:r>
            <a:r>
              <a:rPr lang="en-US" sz="1800" b="0" u="sng" dirty="0"/>
              <a:t>R</a:t>
            </a:r>
            <a:r>
              <a:rPr lang="en-US" sz="1800" b="0" dirty="0"/>
              <a:t>espiratory </a:t>
            </a:r>
            <a:r>
              <a:rPr lang="en-US" sz="1800" b="0" u="sng" dirty="0"/>
              <a:t>S</a:t>
            </a:r>
            <a:r>
              <a:rPr lang="en-US" sz="1800" b="0" dirty="0"/>
              <a:t>yndrome </a:t>
            </a:r>
            <a:r>
              <a:rPr lang="en-US" sz="1800" b="0" u="sng" dirty="0"/>
              <a:t>Co</a:t>
            </a:r>
            <a:r>
              <a:rPr lang="en-US" sz="1800" b="0" dirty="0"/>
              <a:t>rona</a:t>
            </a:r>
            <a:r>
              <a:rPr lang="en-US" sz="1800" b="0" u="sng" dirty="0"/>
              <a:t>v</a:t>
            </a:r>
            <a:r>
              <a:rPr lang="en-US" sz="1800" b="0" dirty="0"/>
              <a:t>irus-</a:t>
            </a:r>
            <a:r>
              <a:rPr lang="en-US" sz="1800" b="0" u="sng" dirty="0"/>
              <a:t>2</a:t>
            </a:r>
            <a:r>
              <a:rPr lang="en-US" sz="1800" b="0" dirty="0"/>
              <a:t>) — the strain of virus causing the current pandemic</a:t>
            </a:r>
          </a:p>
          <a:p>
            <a:pPr marL="0" indent="0">
              <a:buNone/>
            </a:pPr>
            <a:r>
              <a:rPr lang="en-US" sz="1800" dirty="0"/>
              <a:t>COVID-19</a:t>
            </a:r>
            <a:r>
              <a:rPr lang="en-US" sz="1800" b="0" dirty="0"/>
              <a:t> (</a:t>
            </a:r>
            <a:r>
              <a:rPr lang="en-US" sz="1800" b="0" u="sng" dirty="0"/>
              <a:t>Co</a:t>
            </a:r>
            <a:r>
              <a:rPr lang="en-US" sz="1800" b="0" dirty="0"/>
              <a:t>rona</a:t>
            </a:r>
            <a:r>
              <a:rPr lang="en-US" sz="1800" b="0" u="sng" dirty="0"/>
              <a:t>vi</a:t>
            </a:r>
            <a:r>
              <a:rPr lang="en-US" sz="1800" b="0" dirty="0"/>
              <a:t>rus </a:t>
            </a:r>
            <a:r>
              <a:rPr lang="en-US" sz="1800" b="0" u="sng" dirty="0"/>
              <a:t>D</a:t>
            </a:r>
            <a:r>
              <a:rPr lang="en-US" sz="1800" b="0" dirty="0"/>
              <a:t>isease 20</a:t>
            </a:r>
            <a:r>
              <a:rPr lang="en-US" sz="1800" b="0" u="sng" dirty="0"/>
              <a:t>19</a:t>
            </a:r>
            <a:r>
              <a:rPr lang="en-US" sz="1800" b="0" dirty="0"/>
              <a:t>) — the set of symptoms caused by SARS-CoV-2</a:t>
            </a:r>
          </a:p>
          <a:p>
            <a:pPr marL="0" indent="0">
              <a:buNone/>
            </a:pPr>
            <a:endParaRPr lang="en-US" sz="1800" b="0" dirty="0"/>
          </a:p>
        </p:txBody>
      </p:sp>
      <p:pic>
        <p:nvPicPr>
          <p:cNvPr id="8" name="Google Shape;95;p10">
            <a:extLst>
              <a:ext uri="{FF2B5EF4-FFF2-40B4-BE49-F238E27FC236}">
                <a16:creationId xmlns:a16="http://schemas.microsoft.com/office/drawing/2014/main" id="{D031B235-F251-4CD0-9232-F4071C65869A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833" y="1905001"/>
            <a:ext cx="3231800" cy="31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6;p10">
            <a:extLst>
              <a:ext uri="{FF2B5EF4-FFF2-40B4-BE49-F238E27FC236}">
                <a16:creationId xmlns:a16="http://schemas.microsoft.com/office/drawing/2014/main" id="{7500F346-EE79-4827-B919-7EDC48D56708}"/>
              </a:ext>
            </a:extLst>
          </p:cNvPr>
          <p:cNvSpPr txBox="1"/>
          <p:nvPr/>
        </p:nvSpPr>
        <p:spPr>
          <a:xfrm>
            <a:off x="7597833" y="5092877"/>
            <a:ext cx="3231800" cy="79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12124"/>
                </a:solidFill>
              </a:rPr>
              <a:t>Transmission electron micrograph of SARS-CoV-2 virus particles, isolated from a patient.</a:t>
            </a:r>
            <a:endParaRPr sz="1000" dirty="0">
              <a:solidFill>
                <a:srgbClr val="21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Credit: National Institute of Allergy and Infectious Diseases, NIH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12124"/>
              </a:solidFill>
              <a:highlight>
                <a:srgbClr val="F3F5F6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68522-7385-44E8-B042-8937295D1A13}"/>
              </a:ext>
            </a:extLst>
          </p:cNvPr>
          <p:cNvSpPr txBox="1"/>
          <p:nvPr/>
        </p:nvSpPr>
        <p:spPr>
          <a:xfrm>
            <a:off x="1858297" y="4908211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corona – </a:t>
            </a:r>
            <a:r>
              <a:rPr lang="en-US" b="1" i="1" dirty="0" err="1"/>
              <a:t>latin</a:t>
            </a:r>
            <a:r>
              <a:rPr lang="en-US" b="1" i="1" dirty="0"/>
              <a:t> for crown</a:t>
            </a:r>
          </a:p>
        </p:txBody>
      </p:sp>
    </p:spTree>
    <p:extLst>
      <p:ext uri="{BB962C8B-B14F-4D97-AF65-F5344CB8AC3E}">
        <p14:creationId xmlns:p14="http://schemas.microsoft.com/office/powerpoint/2010/main" val="139346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58AEB-B7C8-438F-BDF3-AB6EA00B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Structure</a:t>
            </a:r>
          </a:p>
        </p:txBody>
      </p:sp>
      <p:pic>
        <p:nvPicPr>
          <p:cNvPr id="4" name="Google Shape;190;p24">
            <a:extLst>
              <a:ext uri="{FF2B5EF4-FFF2-40B4-BE49-F238E27FC236}">
                <a16:creationId xmlns:a16="http://schemas.microsoft.com/office/drawing/2014/main" id="{1BF8E606-108F-48A8-BB3E-180BC2482C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31" t="11440" b="11584"/>
          <a:stretch/>
        </p:blipFill>
        <p:spPr>
          <a:xfrm>
            <a:off x="1820734" y="2069730"/>
            <a:ext cx="8550531" cy="3756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66C6F-1804-4885-98B0-550BC82858C7}"/>
              </a:ext>
            </a:extLst>
          </p:cNvPr>
          <p:cNvSpPr txBox="1"/>
          <p:nvPr/>
        </p:nvSpPr>
        <p:spPr>
          <a:xfrm>
            <a:off x="1820734" y="5825777"/>
            <a:ext cx="487326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ea typeface="Arial Black"/>
                <a:cs typeface="Arial Black"/>
                <a:sym typeface="Arial Black"/>
              </a:rPr>
              <a:t>www.scientificanimations.com/wiki-images/, CC BY-SA 4.0 commons.wikimedia.org/w/</a:t>
            </a:r>
            <a:r>
              <a:rPr lang="en-US" sz="600" dirty="0" err="1">
                <a:ea typeface="Arial Black"/>
                <a:cs typeface="Arial Black"/>
                <a:sym typeface="Arial Black"/>
              </a:rPr>
              <a:t>index.php?curid</a:t>
            </a:r>
            <a:r>
              <a:rPr lang="en-US" sz="600" dirty="0">
                <a:ea typeface="Arial Black"/>
                <a:cs typeface="Arial Black"/>
                <a:sym typeface="Arial Black"/>
              </a:rPr>
              <a:t>=86436446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67116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58AEB-B7C8-438F-BDF3-AB6EA00B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Structure</a:t>
            </a:r>
          </a:p>
        </p:txBody>
      </p:sp>
      <p:pic>
        <p:nvPicPr>
          <p:cNvPr id="4" name="Google Shape;190;p24">
            <a:extLst>
              <a:ext uri="{FF2B5EF4-FFF2-40B4-BE49-F238E27FC236}">
                <a16:creationId xmlns:a16="http://schemas.microsoft.com/office/drawing/2014/main" id="{1BF8E606-108F-48A8-BB3E-180BC2482C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762" t="11440" b="11584"/>
          <a:stretch/>
        </p:blipFill>
        <p:spPr>
          <a:xfrm>
            <a:off x="957263" y="2069730"/>
            <a:ext cx="5052013" cy="3756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66C6F-1804-4885-98B0-550BC82858C7}"/>
              </a:ext>
            </a:extLst>
          </p:cNvPr>
          <p:cNvSpPr txBox="1"/>
          <p:nvPr/>
        </p:nvSpPr>
        <p:spPr>
          <a:xfrm>
            <a:off x="957263" y="5825777"/>
            <a:ext cx="487326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ea typeface="Arial Black"/>
                <a:cs typeface="Arial Black"/>
                <a:sym typeface="Arial Black"/>
              </a:rPr>
              <a:t>www.scientificanimations.com/wiki-images/, CC BY-SA 4.0 commons.wikimedia.org/w/</a:t>
            </a:r>
            <a:r>
              <a:rPr lang="en-US" sz="600" dirty="0" err="1">
                <a:ea typeface="Arial Black"/>
                <a:cs typeface="Arial Black"/>
                <a:sym typeface="Arial Black"/>
              </a:rPr>
              <a:t>index.php?curid</a:t>
            </a:r>
            <a:r>
              <a:rPr lang="en-US" sz="600" dirty="0">
                <a:ea typeface="Arial Black"/>
                <a:cs typeface="Arial Black"/>
                <a:sym typeface="Arial Black"/>
              </a:rPr>
              <a:t>=86436446</a:t>
            </a:r>
          </a:p>
          <a:p>
            <a:endParaRPr lang="en-US" sz="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68053-5669-4415-8A5F-45F8C3EDE0F3}"/>
              </a:ext>
            </a:extLst>
          </p:cNvPr>
          <p:cNvSpPr txBox="1"/>
          <p:nvPr/>
        </p:nvSpPr>
        <p:spPr>
          <a:xfrm>
            <a:off x="6695768" y="1711324"/>
            <a:ext cx="436664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Spike protein 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~150 </a:t>
            </a:r>
            <a:r>
              <a:rPr lang="en-US" sz="1600" dirty="0" err="1"/>
              <a:t>kDa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Attaches to ACE-2 receptor</a:t>
            </a:r>
          </a:p>
          <a:p>
            <a:r>
              <a:rPr lang="en-US" sz="1600" b="1" i="1" dirty="0"/>
              <a:t>Membrane protein (M)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~25–30 </a:t>
            </a:r>
            <a:r>
              <a:rPr lang="en-US" sz="1600" dirty="0" err="1"/>
              <a:t>kDa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Provides shape</a:t>
            </a:r>
          </a:p>
          <a:p>
            <a:r>
              <a:rPr lang="en-US" sz="1600" b="1" i="1" dirty="0"/>
              <a:t>Envelope protein 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~8–12 </a:t>
            </a:r>
            <a:r>
              <a:rPr lang="en-US" sz="1600" dirty="0" err="1"/>
              <a:t>kDa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Guides assembly and release</a:t>
            </a:r>
          </a:p>
          <a:p>
            <a:r>
              <a:rPr lang="en-US" sz="1600" b="1" i="1" dirty="0"/>
              <a:t>Nucleocapsid protein (N)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~50 </a:t>
            </a:r>
            <a:r>
              <a:rPr lang="en-US" sz="1600" dirty="0" err="1"/>
              <a:t>kDa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Protects RNA</a:t>
            </a:r>
          </a:p>
          <a:p>
            <a:r>
              <a:rPr lang="en-US" sz="1600" b="1" i="1" dirty="0"/>
              <a:t>RNA viral genome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~30,000 nucleotides (huge!)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Encodes 29 proteins</a:t>
            </a:r>
          </a:p>
          <a:p>
            <a:r>
              <a:rPr lang="en-US" sz="1600" b="1" i="1" dirty="0"/>
              <a:t>Lipid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Acquired from host cell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27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4BF8-B4D0-4EA9-B040-0C25CFC0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Why is washing with soap an effective way to remove SARS-CoV-2?</a:t>
            </a:r>
          </a:p>
        </p:txBody>
      </p:sp>
    </p:spTree>
    <p:extLst>
      <p:ext uri="{BB962C8B-B14F-4D97-AF65-F5344CB8AC3E}">
        <p14:creationId xmlns:p14="http://schemas.microsoft.com/office/powerpoint/2010/main" val="61312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2E47-1C6E-41BB-950D-13D6938A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SARS-CoV-2 infect a cell?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FE5B-49C3-4CAF-8E3E-96B1F47D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7449318" cy="426488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Virus particles enter the body through the nasal passages.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spike protein attaches to cell receptors — angiotensin-converting enzyme 2 (ACE2).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Viral membrane fuses with the cell membrane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RNA genome is released into the cell.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cell replicates the virus using its RNA genome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27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plorer">
      <a:dk1>
        <a:srgbClr val="2F2F2F"/>
      </a:dk1>
      <a:lt1>
        <a:srgbClr val="FFFFFF"/>
      </a:lt1>
      <a:dk2>
        <a:srgbClr val="2F2F2F"/>
      </a:dk2>
      <a:lt2>
        <a:srgbClr val="FFFFFF"/>
      </a:lt2>
      <a:accent1>
        <a:srgbClr val="AAD412"/>
      </a:accent1>
      <a:accent2>
        <a:srgbClr val="FF9900"/>
      </a:accent2>
      <a:accent3>
        <a:srgbClr val="FF0000"/>
      </a:accent3>
      <a:accent4>
        <a:srgbClr val="66CCFF"/>
      </a:accent4>
      <a:accent5>
        <a:srgbClr val="B2B2B2"/>
      </a:accent5>
      <a:accent6>
        <a:srgbClr val="6600CC"/>
      </a:accent6>
      <a:hlink>
        <a:srgbClr val="E36C09"/>
      </a:hlink>
      <a:folHlink>
        <a:srgbClr val="548DD4"/>
      </a:folHlink>
    </a:clrScheme>
    <a:fontScheme name="Explorer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22A1955C5C941A4D8067D05612462" ma:contentTypeVersion="12" ma:contentTypeDescription="Create a new document." ma:contentTypeScope="" ma:versionID="233fb14bd3d8b7a7c849d16373410728">
  <xsd:schema xmlns:xsd="http://www.w3.org/2001/XMLSchema" xmlns:xs="http://www.w3.org/2001/XMLSchema" xmlns:p="http://schemas.microsoft.com/office/2006/metadata/properties" xmlns:ns2="44a6adae-710a-497a-97c4-0257354cdd3a" xmlns:ns3="c40de90d-4278-400a-af15-1293ad0d11ce" targetNamespace="http://schemas.microsoft.com/office/2006/metadata/properties" ma:root="true" ma:fieldsID="fcf778b03300263626172bc05057baf9" ns2:_="" ns3:_="">
    <xsd:import namespace="44a6adae-710a-497a-97c4-0257354cdd3a"/>
    <xsd:import namespace="c40de90d-4278-400a-af15-1293ad0d1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6adae-710a-497a-97c4-0257354cd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de90d-4278-400a-af15-1293ad0d1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77E0B2-9F53-45ED-A296-37EEE0DF44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74A5DC-F1AB-4D5C-9FB4-B9F35F583E7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8E940D-B5C9-4F99-A524-DB349460EE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a6adae-710a-497a-97c4-0257354cdd3a"/>
    <ds:schemaRef ds:uri="c40de90d-4278-400a-af15-1293ad0d1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859</Words>
  <Application>Microsoft Office PowerPoint</Application>
  <PresentationFormat>Widescreen</PresentationFormat>
  <Paragraphs>98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Biology of SARS-CoV-2</vt:lpstr>
      <vt:lpstr>What is a virus?</vt:lpstr>
      <vt:lpstr>Types of viruses</vt:lpstr>
      <vt:lpstr>Are viruses living?</vt:lpstr>
      <vt:lpstr>Coronavirus — What’s in a name?</vt:lpstr>
      <vt:lpstr>SARS-CoV-2 Structure</vt:lpstr>
      <vt:lpstr>SARS-CoV-2 Structure</vt:lpstr>
      <vt:lpstr>Why is washing with soap an effective way to remove SARS-CoV-2?</vt:lpstr>
      <vt:lpstr>How does SARS-CoV-2 infect a cell?</vt:lpstr>
      <vt:lpstr>Images of Infected Cells (colorized)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Page</dc:creator>
  <cp:lastModifiedBy>Taylor Page</cp:lastModifiedBy>
  <cp:revision>22</cp:revision>
  <dcterms:created xsi:type="dcterms:W3CDTF">2020-06-25T22:43:04Z</dcterms:created>
  <dcterms:modified xsi:type="dcterms:W3CDTF">2020-09-29T18:31:20Z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0x01010064622A1955C5C941A4D8067D05612462</vt:lpwstr>
  </property>
</Properties>
</file>