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27"/>
  </p:notesMasterIdLst>
  <p:handoutMasterIdLst>
    <p:handoutMasterId r:id="rId28"/>
  </p:handoutMasterIdLst>
  <p:sldIdLst>
    <p:sldId id="256" r:id="rId6"/>
    <p:sldId id="258" r:id="rId7"/>
    <p:sldId id="257" r:id="rId8"/>
    <p:sldId id="276" r:id="rId9"/>
    <p:sldId id="259" r:id="rId10"/>
    <p:sldId id="260" r:id="rId11"/>
    <p:sldId id="277" r:id="rId12"/>
    <p:sldId id="265" r:id="rId13"/>
    <p:sldId id="264" r:id="rId14"/>
    <p:sldId id="267" r:id="rId15"/>
    <p:sldId id="263" r:id="rId16"/>
    <p:sldId id="268" r:id="rId17"/>
    <p:sldId id="262" r:id="rId18"/>
    <p:sldId id="269" r:id="rId19"/>
    <p:sldId id="266" r:id="rId20"/>
    <p:sldId id="270" r:id="rId21"/>
    <p:sldId id="271" r:id="rId22"/>
    <p:sldId id="272" r:id="rId23"/>
    <p:sldId id="273" r:id="rId24"/>
    <p:sldId id="274" r:id="rId25"/>
    <p:sldId id="27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26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09DEA-12C3-4D72-9BD9-6724D7F3E854}" v="4" dt="2020-08-28T18:30:40.313"/>
    <p1510:client id="{8A38ADD1-C659-4949-8D44-7083BDD680AE}" v="135" dt="2020-08-28T19:50:54.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9" autoAdjust="0"/>
    <p:restoredTop sz="89888" autoAdjust="0"/>
  </p:normalViewPr>
  <p:slideViewPr>
    <p:cSldViewPr snapToGrid="0">
      <p:cViewPr>
        <p:scale>
          <a:sx n="100" d="100"/>
          <a:sy n="100" d="100"/>
        </p:scale>
        <p:origin x="1596" y="162"/>
      </p:cViewPr>
      <p:guideLst/>
    </p:cSldViewPr>
  </p:slideViewPr>
  <p:notesTextViewPr>
    <p:cViewPr>
      <p:scale>
        <a:sx n="1" d="1"/>
        <a:sy n="1" d="1"/>
      </p:scale>
      <p:origin x="0" y="0"/>
    </p:cViewPr>
  </p:notesTextViewPr>
  <p:notesViewPr>
    <p:cSldViewPr snapToGrid="0">
      <p:cViewPr varScale="1">
        <p:scale>
          <a:sx n="88" d="100"/>
          <a:sy n="88" d="100"/>
        </p:scale>
        <p:origin x="355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202966-F790-4A8E-8EA2-BDF6BD4D08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DB9E05-673A-4656-886B-D9A5243A0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FEE306-A7CA-4102-B68A-34D2FCDA3C3F}" type="datetimeFigureOut">
              <a:rPr lang="en-US" smtClean="0"/>
              <a:t>8/31/2020</a:t>
            </a:fld>
            <a:endParaRPr lang="en-US"/>
          </a:p>
        </p:txBody>
      </p:sp>
      <p:sp>
        <p:nvSpPr>
          <p:cNvPr id="4" name="Footer Placeholder 3">
            <a:extLst>
              <a:ext uri="{FF2B5EF4-FFF2-40B4-BE49-F238E27FC236}">
                <a16:creationId xmlns:a16="http://schemas.microsoft.com/office/drawing/2014/main" id="{FFACE688-8980-4BD4-92DC-529BF08FE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ACA7EA-D8AC-41ED-BF73-80A06166F1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999EB2-A2B9-4FAC-80D2-0AF53285FA85}" type="slidenum">
              <a:rPr lang="en-US" smtClean="0"/>
              <a:t>‹#›</a:t>
            </a:fld>
            <a:endParaRPr lang="en-US"/>
          </a:p>
        </p:txBody>
      </p:sp>
    </p:spTree>
    <p:extLst>
      <p:ext uri="{BB962C8B-B14F-4D97-AF65-F5344CB8AC3E}">
        <p14:creationId xmlns:p14="http://schemas.microsoft.com/office/powerpoint/2010/main" val="2418951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E1938-ED35-42AA-BEA5-A061E1E9B027}" type="datetimeFigureOut">
              <a:rPr lang="en-US" smtClean="0"/>
              <a:t>8/31/2020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F9E8EF-B13A-4C6F-9CDB-F761D05309A9}" type="slidenum">
              <a:rPr lang="en-US" smtClean="0"/>
              <a:t>‹#›</a:t>
            </a:fld>
            <a:endParaRPr lang="en-US"/>
          </a:p>
        </p:txBody>
      </p:sp>
    </p:spTree>
    <p:extLst>
      <p:ext uri="{BB962C8B-B14F-4D97-AF65-F5344CB8AC3E}">
        <p14:creationId xmlns:p14="http://schemas.microsoft.com/office/powerpoint/2010/main" val="2981887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individual is exposed to SARS-CoV-2, the immune system produces antibodies that are specific to the virus. Any part of the virus, e.g. the spike or nucleocapsid proteins, can and does act as an antigen, and the immune system creates antibodies against each. Many viruses have components that are similar enough that the same antibody will bind to components from multiple viruses. When creating an ELISA for diagnostic purposes, it is important to detect antibodies that are only active against components of the virus in question. The CDC has recommended that a stabilized form of the SARS-CoV-2 spike protein be used as the antigen in an antibody test ELISA. This spike protein is unique to SARS-CoV-2 and the specificity of antibodies to antigens allows the ELISA to indicate the presence of the spike protein and therefore SARS-CoV-2.</a:t>
            </a:r>
          </a:p>
        </p:txBody>
      </p:sp>
      <p:sp>
        <p:nvSpPr>
          <p:cNvPr id="4" name="Slide Number Placeholder 3"/>
          <p:cNvSpPr>
            <a:spLocks noGrp="1"/>
          </p:cNvSpPr>
          <p:nvPr>
            <p:ph type="sldNum" sz="quarter" idx="5"/>
          </p:nvPr>
        </p:nvSpPr>
        <p:spPr/>
        <p:txBody>
          <a:bodyPr/>
          <a:lstStyle/>
          <a:p>
            <a:fld id="{4EF9E8EF-B13A-4C6F-9CDB-F761D05309A9}" type="slidenum">
              <a:rPr lang="en-US" smtClean="0"/>
              <a:t>9</a:t>
            </a:fld>
            <a:endParaRPr lang="en-US"/>
          </a:p>
        </p:txBody>
      </p:sp>
    </p:spTree>
    <p:extLst>
      <p:ext uri="{BB962C8B-B14F-4D97-AF65-F5344CB8AC3E}">
        <p14:creationId xmlns:p14="http://schemas.microsoft.com/office/powerpoint/2010/main" val="167589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add antigen to the wells first so that in the next step only antibodies that bind to the antigen are captured.</a:t>
            </a:r>
          </a:p>
        </p:txBody>
      </p:sp>
      <p:sp>
        <p:nvSpPr>
          <p:cNvPr id="4" name="Slide Number Placeholder 3"/>
          <p:cNvSpPr>
            <a:spLocks noGrp="1"/>
          </p:cNvSpPr>
          <p:nvPr>
            <p:ph type="sldNum" sz="quarter" idx="5"/>
          </p:nvPr>
        </p:nvSpPr>
        <p:spPr/>
        <p:txBody>
          <a:bodyPr/>
          <a:lstStyle/>
          <a:p>
            <a:fld id="{4EF9E8EF-B13A-4C6F-9CDB-F761D05309A9}" type="slidenum">
              <a:rPr lang="en-US" smtClean="0"/>
              <a:t>10</a:t>
            </a:fld>
            <a:endParaRPr lang="en-US"/>
          </a:p>
        </p:txBody>
      </p:sp>
    </p:spTree>
    <p:extLst>
      <p:ext uri="{BB962C8B-B14F-4D97-AF65-F5344CB8AC3E}">
        <p14:creationId xmlns:p14="http://schemas.microsoft.com/office/powerpoint/2010/main" val="1994147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F9E8EF-B13A-4C6F-9CDB-F761D05309A9}" type="slidenum">
              <a:rPr lang="en-US" smtClean="0"/>
              <a:t>11</a:t>
            </a:fld>
            <a:endParaRPr lang="en-US"/>
          </a:p>
        </p:txBody>
      </p:sp>
    </p:spTree>
    <p:extLst>
      <p:ext uri="{BB962C8B-B14F-4D97-AF65-F5344CB8AC3E}">
        <p14:creationId xmlns:p14="http://schemas.microsoft.com/office/powerpoint/2010/main" val="542025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player&#10;&#10;Description automatically generated">
            <a:extLst>
              <a:ext uri="{FF2B5EF4-FFF2-40B4-BE49-F238E27FC236}">
                <a16:creationId xmlns:a16="http://schemas.microsoft.com/office/drawing/2014/main" id="{7B41C233-09E9-4C8A-B129-375B6C9CD9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4C12639-73F0-47AD-8DE0-281671C6D097}"/>
              </a:ext>
            </a:extLst>
          </p:cNvPr>
          <p:cNvSpPr>
            <a:spLocks noGrp="1"/>
          </p:cNvSpPr>
          <p:nvPr>
            <p:ph type="title"/>
          </p:nvPr>
        </p:nvSpPr>
        <p:spPr>
          <a:xfrm>
            <a:off x="457200" y="2261286"/>
            <a:ext cx="8229600" cy="2409567"/>
          </a:xfrm>
        </p:spPr>
        <p:txBody>
          <a:bodyPr lIns="0" anchor="b">
            <a:normAutofit/>
          </a:bodyPr>
          <a:lstStyle>
            <a:lvl1pPr>
              <a:defRPr sz="4400" b="1">
                <a:solidFill>
                  <a:schemeClr val="bg1">
                    <a:lumMod val="95000"/>
                  </a:schemeClr>
                </a:solidFill>
                <a:latin typeface="+mj-lt"/>
              </a:defRPr>
            </a:lvl1pPr>
          </a:lstStyle>
          <a:p>
            <a:r>
              <a:rPr lang="en-US" dirty="0"/>
              <a:t>Click to edit Master title style</a:t>
            </a:r>
          </a:p>
        </p:txBody>
      </p:sp>
      <p:sp>
        <p:nvSpPr>
          <p:cNvPr id="8" name="Footer Placeholder 7">
            <a:extLst>
              <a:ext uri="{FF2B5EF4-FFF2-40B4-BE49-F238E27FC236}">
                <a16:creationId xmlns:a16="http://schemas.microsoft.com/office/drawing/2014/main" id="{B32D29F1-AF82-41E5-9145-1DC17CFDFF8D}"/>
              </a:ext>
            </a:extLst>
          </p:cNvPr>
          <p:cNvSpPr>
            <a:spLocks noGrp="1"/>
          </p:cNvSpPr>
          <p:nvPr>
            <p:ph type="ftr" sz="quarter" idx="10"/>
          </p:nvPr>
        </p:nvSpPr>
        <p:spPr>
          <a:xfrm>
            <a:off x="5600700" y="6287185"/>
            <a:ext cx="3086100" cy="365125"/>
          </a:xfrm>
        </p:spPr>
        <p:txBody>
          <a:bodyPr/>
          <a:lstStyle>
            <a:lvl1pPr algn="r">
              <a:defRPr sz="1400">
                <a:solidFill>
                  <a:schemeClr val="bg1"/>
                </a:solidFill>
              </a:defRPr>
            </a:lvl1pPr>
          </a:lstStyle>
          <a:p>
            <a:r>
              <a:rPr lang="en-US"/>
              <a:t>explorer.bio-rad.com</a:t>
            </a:r>
            <a:endParaRPr lang="en-US" dirty="0"/>
          </a:p>
        </p:txBody>
      </p:sp>
      <p:sp>
        <p:nvSpPr>
          <p:cNvPr id="11" name="Text Placeholder 10">
            <a:extLst>
              <a:ext uri="{FF2B5EF4-FFF2-40B4-BE49-F238E27FC236}">
                <a16:creationId xmlns:a16="http://schemas.microsoft.com/office/drawing/2014/main" id="{1967F98F-6C27-465F-B04D-0442AEA1D661}"/>
              </a:ext>
            </a:extLst>
          </p:cNvPr>
          <p:cNvSpPr>
            <a:spLocks noGrp="1"/>
          </p:cNvSpPr>
          <p:nvPr>
            <p:ph type="body" sz="quarter" idx="11"/>
          </p:nvPr>
        </p:nvSpPr>
        <p:spPr>
          <a:xfrm>
            <a:off x="457200" y="4876801"/>
            <a:ext cx="8229599" cy="889685"/>
          </a:xfrm>
        </p:spPr>
        <p:txBody>
          <a:bodyPr>
            <a:noAutofit/>
          </a:bodyPr>
          <a:lstStyle>
            <a:lvl1pPr marL="0" indent="0" algn="l" defTabSz="914400" rtl="0" eaLnBrk="1" latinLnBrk="0" hangingPunct="1">
              <a:buNone/>
              <a:defRPr lang="en-US" sz="2400" b="1" i="1" kern="1200" dirty="0" smtClean="0">
                <a:solidFill>
                  <a:schemeClr val="bg1"/>
                </a:solidFill>
                <a:latin typeface="+mn-lt"/>
                <a:ea typeface="+mn-ea"/>
                <a:cs typeface="+mn-cs"/>
              </a:defRPr>
            </a:lvl1pPr>
            <a:lvl2pPr marL="0" indent="0" algn="l" defTabSz="914400" rtl="0" eaLnBrk="1" latinLnBrk="0" hangingPunct="1">
              <a:buNone/>
              <a:defRPr lang="en-US" sz="2400" b="1" i="1" kern="1200" dirty="0" smtClean="0">
                <a:solidFill>
                  <a:schemeClr val="bg1"/>
                </a:solidFill>
                <a:latin typeface="+mn-lt"/>
                <a:ea typeface="+mn-ea"/>
                <a:cs typeface="+mn-cs"/>
              </a:defRPr>
            </a:lvl2pPr>
            <a:lvl3pPr marL="0" indent="0" algn="l" defTabSz="914400" rtl="0" eaLnBrk="1" latinLnBrk="0" hangingPunct="1">
              <a:buNone/>
              <a:defRPr lang="en-US" sz="2400" b="1" i="1" kern="1200" dirty="0" smtClean="0">
                <a:solidFill>
                  <a:schemeClr val="bg1"/>
                </a:solidFill>
                <a:latin typeface="+mn-lt"/>
                <a:ea typeface="+mn-ea"/>
                <a:cs typeface="+mn-cs"/>
              </a:defRPr>
            </a:lvl3pPr>
            <a:lvl4pPr marL="0" indent="0" algn="l" defTabSz="914400" rtl="0" eaLnBrk="1" latinLnBrk="0" hangingPunct="1">
              <a:buNone/>
              <a:defRPr lang="en-US" sz="2400" b="1" i="1" kern="1200" dirty="0" smtClean="0">
                <a:solidFill>
                  <a:schemeClr val="bg1"/>
                </a:solidFill>
                <a:latin typeface="+mn-lt"/>
                <a:ea typeface="+mn-ea"/>
                <a:cs typeface="+mn-cs"/>
              </a:defRPr>
            </a:lvl4pPr>
            <a:lvl5pPr marL="0" indent="0" algn="l" defTabSz="914400" rtl="0" eaLnBrk="1" latinLnBrk="0" hangingPunct="1">
              <a:buNone/>
              <a:defRPr lang="en-US" sz="2400" b="1" i="1" kern="1200" dirty="0">
                <a:solidFill>
                  <a:schemeClr val="bg1"/>
                </a:solidFill>
                <a:latin typeface="+mn-lt"/>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329545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noAutofit/>
          </a:bodyPr>
          <a:lstStyle/>
          <a:p>
            <a:r>
              <a:rPr lang="en-US" dirty="0"/>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6" name="Text Placeholder 2">
            <a:extLst>
              <a:ext uri="{FF2B5EF4-FFF2-40B4-BE49-F238E27FC236}">
                <a16:creationId xmlns:a16="http://schemas.microsoft.com/office/drawing/2014/main" id="{322F498E-A1C3-4C9A-9E66-1D9AB2E18091}"/>
              </a:ext>
            </a:extLst>
          </p:cNvPr>
          <p:cNvSpPr>
            <a:spLocks noGrp="1"/>
          </p:cNvSpPr>
          <p:nvPr>
            <p:ph idx="1"/>
          </p:nvPr>
        </p:nvSpPr>
        <p:spPr>
          <a:xfrm>
            <a:off x="465438" y="1952368"/>
            <a:ext cx="8221362" cy="4067432"/>
          </a:xfrm>
          <a:prstGeom prst="rect">
            <a:avLst/>
          </a:prstGeom>
        </p:spPr>
        <p:txBody>
          <a:bodyPr vert="horz" lIns="91440" tIns="45720" rIns="91440" bIns="45720" rtlCol="0">
            <a:noAutofit/>
          </a:bodyPr>
          <a:lstStyle>
            <a:lvl1pPr>
              <a:lnSpc>
                <a:spcPct val="110000"/>
              </a:lnSpc>
              <a:defRPr sz="2400" b="0"/>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444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50BEF1-0979-478F-8F0F-E2F11B372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831273"/>
          </a:xfrm>
          <a:prstGeom prst="rect">
            <a:avLst/>
          </a:prstGeom>
        </p:spPr>
      </p:pic>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9" name="Text Placeholder 2">
            <a:extLst>
              <a:ext uri="{FF2B5EF4-FFF2-40B4-BE49-F238E27FC236}">
                <a16:creationId xmlns:a16="http://schemas.microsoft.com/office/drawing/2014/main" id="{5E4B4F97-0AFA-4794-9324-CFCCE39FA93A}"/>
              </a:ext>
            </a:extLst>
          </p:cNvPr>
          <p:cNvSpPr>
            <a:spLocks noGrp="1"/>
          </p:cNvSpPr>
          <p:nvPr>
            <p:ph idx="1"/>
          </p:nvPr>
        </p:nvSpPr>
        <p:spPr>
          <a:xfrm>
            <a:off x="465438" y="1952368"/>
            <a:ext cx="8221362" cy="40674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886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09167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6" name="Text Placeholder 2">
            <a:extLst>
              <a:ext uri="{FF2B5EF4-FFF2-40B4-BE49-F238E27FC236}">
                <a16:creationId xmlns:a16="http://schemas.microsoft.com/office/drawing/2014/main" id="{322F498E-A1C3-4C9A-9E66-1D9AB2E18091}"/>
              </a:ext>
            </a:extLst>
          </p:cNvPr>
          <p:cNvSpPr>
            <a:spLocks noGrp="1"/>
          </p:cNvSpPr>
          <p:nvPr>
            <p:ph idx="1"/>
          </p:nvPr>
        </p:nvSpPr>
        <p:spPr>
          <a:xfrm>
            <a:off x="465438" y="1952368"/>
            <a:ext cx="8221362" cy="406743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4416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50BEF1-0979-478F-8F0F-E2F11B372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831273"/>
          </a:xfrm>
          <a:prstGeom prst="rect">
            <a:avLst/>
          </a:prstGeom>
        </p:spPr>
      </p:pic>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
        <p:nvSpPr>
          <p:cNvPr id="9" name="Text Placeholder 2">
            <a:extLst>
              <a:ext uri="{FF2B5EF4-FFF2-40B4-BE49-F238E27FC236}">
                <a16:creationId xmlns:a16="http://schemas.microsoft.com/office/drawing/2014/main" id="{5E4B4F97-0AFA-4794-9324-CFCCE39FA93A}"/>
              </a:ext>
            </a:extLst>
          </p:cNvPr>
          <p:cNvSpPr>
            <a:spLocks noGrp="1"/>
          </p:cNvSpPr>
          <p:nvPr>
            <p:ph idx="1"/>
          </p:nvPr>
        </p:nvSpPr>
        <p:spPr>
          <a:xfrm>
            <a:off x="465438" y="1952368"/>
            <a:ext cx="8221362" cy="406743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208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F0203-EC29-4513-B984-C7622A4BEBF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4921A4C-77EF-4923-805E-17F4DC4D0485}"/>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1229206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72977-AFAD-463B-8EFC-B7C53CA4392B}"/>
              </a:ext>
            </a:extLst>
          </p:cNvPr>
          <p:cNvSpPr>
            <a:spLocks noGrp="1"/>
          </p:cNvSpPr>
          <p:nvPr>
            <p:ph type="title"/>
          </p:nvPr>
        </p:nvSpPr>
        <p:spPr>
          <a:xfrm>
            <a:off x="457200" y="457200"/>
            <a:ext cx="8229600" cy="128248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F514BF69-523A-44A0-BE30-C5D842EBCE51}"/>
              </a:ext>
            </a:extLst>
          </p:cNvPr>
          <p:cNvSpPr>
            <a:spLocks noGrp="1"/>
          </p:cNvSpPr>
          <p:nvPr>
            <p:ph type="body" idx="1"/>
          </p:nvPr>
        </p:nvSpPr>
        <p:spPr>
          <a:xfrm>
            <a:off x="465438" y="1952368"/>
            <a:ext cx="8221362" cy="40674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F874643-CE09-4580-82B2-22891E9695CC}"/>
              </a:ext>
            </a:extLst>
          </p:cNvPr>
          <p:cNvSpPr>
            <a:spLocks noGrp="1"/>
          </p:cNvSpPr>
          <p:nvPr>
            <p:ph type="ftr" sz="quarter" idx="3"/>
          </p:nvPr>
        </p:nvSpPr>
        <p:spPr>
          <a:xfrm>
            <a:off x="465438" y="6287185"/>
            <a:ext cx="3086100" cy="365125"/>
          </a:xfrm>
          <a:prstGeom prst="rect">
            <a:avLst/>
          </a:prstGeom>
        </p:spPr>
        <p:txBody>
          <a:bodyPr vert="horz" lIns="0" tIns="0" rIns="0" bIns="0" rtlCol="0" anchor="ctr"/>
          <a:lstStyle>
            <a:lvl1pPr algn="l">
              <a:defRPr sz="1100" b="1">
                <a:solidFill>
                  <a:schemeClr val="tx1"/>
                </a:solidFill>
              </a:defRPr>
            </a:lvl1pPr>
          </a:lstStyle>
          <a:p>
            <a:r>
              <a:rPr lang="en-US" dirty="0"/>
              <a:t>explorer.bio-rad.com</a:t>
            </a:r>
          </a:p>
        </p:txBody>
      </p:sp>
      <p:pic>
        <p:nvPicPr>
          <p:cNvPr id="8" name="Picture 7" descr="A picture containing drawing&#10;&#10;Description automatically generated">
            <a:extLst>
              <a:ext uri="{FF2B5EF4-FFF2-40B4-BE49-F238E27FC236}">
                <a16:creationId xmlns:a16="http://schemas.microsoft.com/office/drawing/2014/main" id="{3F0F3081-A4EA-4F05-AD13-CE064BED5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16113" y="6105739"/>
            <a:ext cx="1600200" cy="691896"/>
          </a:xfrm>
          <a:prstGeom prst="rect">
            <a:avLst/>
          </a:prstGeom>
        </p:spPr>
      </p:pic>
    </p:spTree>
    <p:extLst>
      <p:ext uri="{BB962C8B-B14F-4D97-AF65-F5344CB8AC3E}">
        <p14:creationId xmlns:p14="http://schemas.microsoft.com/office/powerpoint/2010/main" val="141732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dt="0"/>
  <p:txStyles>
    <p:titleStyle>
      <a:lvl1pPr algn="l" defTabSz="914400" rtl="0" eaLnBrk="1" latinLnBrk="0" hangingPunct="1">
        <a:lnSpc>
          <a:spcPct val="11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SzPct val="75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SzPct val="75000"/>
        <a:buFont typeface="Wingdings" panose="05000000000000000000" pitchFamily="2" charset="2"/>
        <a:buChar char="è"/>
        <a:defRPr sz="1800" b="1" i="1"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2880" userDrawn="1">
          <p15:clr>
            <a:srgbClr val="F26B43"/>
          </p15:clr>
        </p15:guide>
        <p15:guide id="3" pos="5472" userDrawn="1">
          <p15:clr>
            <a:srgbClr val="F26B43"/>
          </p15:clr>
        </p15:guide>
        <p15:guide id="5" orient="horz" pos="288" userDrawn="1">
          <p15:clr>
            <a:srgbClr val="F26B43"/>
          </p15:clr>
        </p15:guide>
        <p15:guide id="6" orient="horz" pos="3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72977-AFAD-463B-8EFC-B7C53CA4392B}"/>
              </a:ext>
            </a:extLst>
          </p:cNvPr>
          <p:cNvSpPr>
            <a:spLocks noGrp="1"/>
          </p:cNvSpPr>
          <p:nvPr>
            <p:ph type="title"/>
          </p:nvPr>
        </p:nvSpPr>
        <p:spPr>
          <a:xfrm>
            <a:off x="457200" y="457200"/>
            <a:ext cx="8229600" cy="1282486"/>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F514BF69-523A-44A0-BE30-C5D842EBCE51}"/>
              </a:ext>
            </a:extLst>
          </p:cNvPr>
          <p:cNvSpPr>
            <a:spLocks noGrp="1"/>
          </p:cNvSpPr>
          <p:nvPr>
            <p:ph type="body" idx="1"/>
          </p:nvPr>
        </p:nvSpPr>
        <p:spPr>
          <a:xfrm>
            <a:off x="465438" y="1952368"/>
            <a:ext cx="8221362" cy="406743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F874643-CE09-4580-82B2-22891E9695CC}"/>
              </a:ext>
            </a:extLst>
          </p:cNvPr>
          <p:cNvSpPr>
            <a:spLocks noGrp="1"/>
          </p:cNvSpPr>
          <p:nvPr>
            <p:ph type="ftr" sz="quarter" idx="3"/>
          </p:nvPr>
        </p:nvSpPr>
        <p:spPr>
          <a:xfrm>
            <a:off x="465438" y="6287185"/>
            <a:ext cx="3086100" cy="365125"/>
          </a:xfrm>
          <a:prstGeom prst="rect">
            <a:avLst/>
          </a:prstGeom>
        </p:spPr>
        <p:txBody>
          <a:bodyPr vert="horz" lIns="0" tIns="0" rIns="0" bIns="0" rtlCol="0" anchor="ctr"/>
          <a:lstStyle>
            <a:lvl1pPr algn="l">
              <a:defRPr sz="1100" b="1">
                <a:solidFill>
                  <a:schemeClr val="tx1"/>
                </a:solidFill>
              </a:defRPr>
            </a:lvl1pPr>
          </a:lstStyle>
          <a:p>
            <a:r>
              <a:rPr lang="en-US" dirty="0"/>
              <a:t>explorer.bio-rad.com</a:t>
            </a:r>
          </a:p>
        </p:txBody>
      </p:sp>
      <p:pic>
        <p:nvPicPr>
          <p:cNvPr id="8" name="Picture 7" descr="A picture containing drawing&#10;&#10;Description automatically generated">
            <a:extLst>
              <a:ext uri="{FF2B5EF4-FFF2-40B4-BE49-F238E27FC236}">
                <a16:creationId xmlns:a16="http://schemas.microsoft.com/office/drawing/2014/main" id="{3F0F3081-A4EA-4F05-AD13-CE064BED58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16113" y="6105739"/>
            <a:ext cx="1600200" cy="691896"/>
          </a:xfrm>
          <a:prstGeom prst="rect">
            <a:avLst/>
          </a:prstGeom>
        </p:spPr>
      </p:pic>
    </p:spTree>
    <p:extLst>
      <p:ext uri="{BB962C8B-B14F-4D97-AF65-F5344CB8AC3E}">
        <p14:creationId xmlns:p14="http://schemas.microsoft.com/office/powerpoint/2010/main" val="34873316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sldNum="0" hdr="0" dt="0"/>
  <p:txStyles>
    <p:titleStyle>
      <a:lvl1pPr algn="l" defTabSz="914400" rtl="0" eaLnBrk="1" latinLnBrk="0" hangingPunct="1">
        <a:lnSpc>
          <a:spcPct val="11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5000"/>
        <a:buFont typeface="Wingdings" panose="05000000000000000000" pitchFamily="2" charset="2"/>
        <a:buChar char="è"/>
        <a:defRPr sz="1100" b="1" i="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F26B43"/>
          </p15:clr>
        </p15:guide>
        <p15:guide id="2" pos="2880">
          <p15:clr>
            <a:srgbClr val="F26B43"/>
          </p15:clr>
        </p15:guide>
        <p15:guide id="3" pos="5472">
          <p15:clr>
            <a:srgbClr val="F26B43"/>
          </p15:clr>
        </p15:guide>
        <p15:guide id="5" orient="horz" pos="288">
          <p15:clr>
            <a:srgbClr val="F26B43"/>
          </p15:clr>
        </p15:guide>
        <p15:guide id="6" orient="horz" pos="37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File:Polystyrene_formation.P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bio-rad.com/webroot/web/pdf/lse/literature/4110175.pdf" TargetMode="Externa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iorad-ads.com/elisa_antibody-animation/elisa_antibody-test-full.html" TargetMode="Externa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hyperlink" Target="https://www.bio-rad.com/webroot/web/software/lse/Downloads/ELISA%20Disease%20Detection%20Modeling.ppt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hyperlink" Target="https://www.bio-rad.com/en-us/product/elisa-immuno-explorer-kit?ID=1e3f3100-99f6-49b3-b9a0-2c8aad9d9285&amp;WT.mc_id=190401025957"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www.bio-rad.com/webroot/web/pdf/lse/literature/4110175.pdf"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929F5-9271-4127-8D6D-8C66219E417E}"/>
              </a:ext>
            </a:extLst>
          </p:cNvPr>
          <p:cNvSpPr>
            <a:spLocks noGrp="1"/>
          </p:cNvSpPr>
          <p:nvPr>
            <p:ph type="title"/>
          </p:nvPr>
        </p:nvSpPr>
        <p:spPr/>
        <p:txBody>
          <a:bodyPr/>
          <a:lstStyle/>
          <a:p>
            <a:r>
              <a:rPr lang="en-US" dirty="0"/>
              <a:t>Detecting SARS-CoV-2 using ELISA</a:t>
            </a:r>
          </a:p>
        </p:txBody>
      </p:sp>
      <p:sp>
        <p:nvSpPr>
          <p:cNvPr id="2" name="Footer Placeholder 1">
            <a:extLst>
              <a:ext uri="{FF2B5EF4-FFF2-40B4-BE49-F238E27FC236}">
                <a16:creationId xmlns:a16="http://schemas.microsoft.com/office/drawing/2014/main" id="{3ACA502F-9E21-4999-BE5D-A2493AAE5E72}"/>
              </a:ext>
            </a:extLst>
          </p:cNvPr>
          <p:cNvSpPr>
            <a:spLocks noGrp="1"/>
          </p:cNvSpPr>
          <p:nvPr>
            <p:ph type="ftr" sz="quarter" idx="10"/>
          </p:nvPr>
        </p:nvSpPr>
        <p:spPr/>
        <p:txBody>
          <a:bodyPr/>
          <a:lstStyle/>
          <a:p>
            <a:r>
              <a:rPr lang="en-US"/>
              <a:t>explorer.bio-rad.com</a:t>
            </a:r>
            <a:endParaRPr lang="en-US" dirty="0"/>
          </a:p>
        </p:txBody>
      </p:sp>
      <p:sp>
        <p:nvSpPr>
          <p:cNvPr id="4" name="Text Placeholder 3">
            <a:extLst>
              <a:ext uri="{FF2B5EF4-FFF2-40B4-BE49-F238E27FC236}">
                <a16:creationId xmlns:a16="http://schemas.microsoft.com/office/drawing/2014/main" id="{BE98F9B5-F330-4971-9134-39AC71BB032B}"/>
              </a:ext>
            </a:extLst>
          </p:cNvPr>
          <p:cNvSpPr>
            <a:spLocks noGrp="1"/>
          </p:cNvSpPr>
          <p:nvPr>
            <p:ph type="body" sz="quarter" idx="11"/>
          </p:nvPr>
        </p:nvSpPr>
        <p:spPr/>
        <p:txBody>
          <a:bodyPr/>
          <a:lstStyle/>
          <a:p>
            <a:pPr lvl="0"/>
            <a:r>
              <a:rPr lang="en-US" dirty="0">
                <a:sym typeface="Arial"/>
              </a:rPr>
              <a:t>Simulated using Bio-Rad’s ELISA </a:t>
            </a:r>
            <a:r>
              <a:rPr lang="en-US" dirty="0" err="1">
                <a:sym typeface="Arial"/>
              </a:rPr>
              <a:t>Immuno</a:t>
            </a:r>
            <a:r>
              <a:rPr lang="en-US" dirty="0">
                <a:sym typeface="Arial"/>
              </a:rPr>
              <a:t> Explorer Kit</a:t>
            </a:r>
          </a:p>
        </p:txBody>
      </p:sp>
      <p:sp>
        <p:nvSpPr>
          <p:cNvPr id="11" name="TextBox 10">
            <a:extLst>
              <a:ext uri="{FF2B5EF4-FFF2-40B4-BE49-F238E27FC236}">
                <a16:creationId xmlns:a16="http://schemas.microsoft.com/office/drawing/2014/main" id="{2560F7FA-0ABC-4F36-8FED-3B5BB44452A3}"/>
              </a:ext>
            </a:extLst>
          </p:cNvPr>
          <p:cNvSpPr txBox="1"/>
          <p:nvPr/>
        </p:nvSpPr>
        <p:spPr>
          <a:xfrm>
            <a:off x="457199" y="6273225"/>
            <a:ext cx="4114801" cy="584775"/>
          </a:xfrm>
          <a:prstGeom prst="rect">
            <a:avLst/>
          </a:prstGeom>
          <a:noFill/>
        </p:spPr>
        <p:txBody>
          <a:bodyPr wrap="square" rtlCol="0">
            <a:spAutoFit/>
          </a:bodyPr>
          <a:lstStyle/>
          <a:p>
            <a:pPr lvl="0"/>
            <a:r>
              <a:rPr lang="en-US" sz="800" dirty="0">
                <a:solidFill>
                  <a:schemeClr val="bg1"/>
                </a:solidFill>
                <a:sym typeface="Arial"/>
              </a:rPr>
              <a:t>BIO-RAD is a trademark of Bio-Rad Laboratories, Inc. in certain jurisdictions. All trademarks used herein are the property of their respective owner.</a:t>
            </a:r>
          </a:p>
          <a:p>
            <a:pPr lvl="0"/>
            <a:endParaRPr lang="en-US" sz="800" dirty="0">
              <a:solidFill>
                <a:schemeClr val="bg1"/>
              </a:solidFill>
              <a:sym typeface="Arial"/>
            </a:endParaRPr>
          </a:p>
          <a:p>
            <a:pPr lvl="0"/>
            <a:r>
              <a:rPr lang="en-US" sz="800" dirty="0">
                <a:solidFill>
                  <a:schemeClr val="bg1"/>
                </a:solidFill>
                <a:sym typeface="Arial"/>
              </a:rPr>
              <a:t>© 2020 Bio-Rad Laboratories, Inc.</a:t>
            </a:r>
            <a:endParaRPr lang="en-US" sz="800" dirty="0">
              <a:solidFill>
                <a:schemeClr val="bg1"/>
              </a:solidFill>
            </a:endParaRPr>
          </a:p>
        </p:txBody>
      </p:sp>
    </p:spTree>
    <p:extLst>
      <p:ext uri="{BB962C8B-B14F-4D97-AF65-F5344CB8AC3E}">
        <p14:creationId xmlns:p14="http://schemas.microsoft.com/office/powerpoint/2010/main" val="301516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2AF0-CA3D-4FAB-B0D6-5A699582D604}"/>
              </a:ext>
            </a:extLst>
          </p:cNvPr>
          <p:cNvSpPr>
            <a:spLocks noGrp="1"/>
          </p:cNvSpPr>
          <p:nvPr>
            <p:ph type="title"/>
          </p:nvPr>
        </p:nvSpPr>
        <p:spPr/>
        <p:txBody>
          <a:bodyPr/>
          <a:lstStyle/>
          <a:p>
            <a:r>
              <a:rPr lang="en-US" dirty="0"/>
              <a:t>Antigen Binding</a:t>
            </a:r>
          </a:p>
        </p:txBody>
      </p:sp>
      <p:sp>
        <p:nvSpPr>
          <p:cNvPr id="3" name="Footer Placeholder 2">
            <a:extLst>
              <a:ext uri="{FF2B5EF4-FFF2-40B4-BE49-F238E27FC236}">
                <a16:creationId xmlns:a16="http://schemas.microsoft.com/office/drawing/2014/main" id="{D4C7DED7-49D8-46CD-BF1B-8FDDCE886411}"/>
              </a:ext>
            </a:extLst>
          </p:cNvPr>
          <p:cNvSpPr>
            <a:spLocks noGrp="1"/>
          </p:cNvSpPr>
          <p:nvPr>
            <p:ph type="ftr" sz="quarter" idx="10"/>
          </p:nvPr>
        </p:nvSpPr>
        <p:spPr/>
        <p:txBody>
          <a:bodyPr/>
          <a:lstStyle/>
          <a:p>
            <a:r>
              <a:rPr lang="en-US"/>
              <a:t>explorer.bio-rad.com</a:t>
            </a:r>
            <a:endParaRPr lang="en-US" dirty="0"/>
          </a:p>
        </p:txBody>
      </p:sp>
      <p:sp>
        <p:nvSpPr>
          <p:cNvPr id="4" name="Content Placeholder 3">
            <a:extLst>
              <a:ext uri="{FF2B5EF4-FFF2-40B4-BE49-F238E27FC236}">
                <a16:creationId xmlns:a16="http://schemas.microsoft.com/office/drawing/2014/main" id="{51D7DEE9-CB1E-4512-9D5B-14EF164619C9}"/>
              </a:ext>
            </a:extLst>
          </p:cNvPr>
          <p:cNvSpPr>
            <a:spLocks noGrp="1"/>
          </p:cNvSpPr>
          <p:nvPr>
            <p:ph idx="1"/>
          </p:nvPr>
        </p:nvSpPr>
        <p:spPr>
          <a:xfrm>
            <a:off x="465438" y="1952368"/>
            <a:ext cx="4106562" cy="4067432"/>
          </a:xfrm>
        </p:spPr>
        <p:txBody>
          <a:bodyPr/>
          <a:lstStyle/>
          <a:p>
            <a:r>
              <a:rPr lang="en-US" dirty="0"/>
              <a:t>Antigens (and all proteins) will bind to the microplate wells </a:t>
            </a:r>
            <a:r>
              <a:rPr lang="en-US" b="1" dirty="0"/>
              <a:t>nonspecifically</a:t>
            </a:r>
          </a:p>
          <a:p>
            <a:r>
              <a:rPr lang="en-US" dirty="0"/>
              <a:t>Why add the antigen to the wells first?</a:t>
            </a:r>
          </a:p>
        </p:txBody>
      </p:sp>
      <p:grpSp>
        <p:nvGrpSpPr>
          <p:cNvPr id="9" name="Group 8">
            <a:extLst>
              <a:ext uri="{FF2B5EF4-FFF2-40B4-BE49-F238E27FC236}">
                <a16:creationId xmlns:a16="http://schemas.microsoft.com/office/drawing/2014/main" id="{813C0398-3523-4507-ADCB-C1E28D64AE07}"/>
              </a:ext>
            </a:extLst>
          </p:cNvPr>
          <p:cNvGrpSpPr/>
          <p:nvPr/>
        </p:nvGrpSpPr>
        <p:grpSpPr>
          <a:xfrm>
            <a:off x="5149974" y="1742852"/>
            <a:ext cx="3377695" cy="3413081"/>
            <a:chOff x="4634530" y="1952368"/>
            <a:chExt cx="4157568" cy="4201124"/>
          </a:xfrm>
        </p:grpSpPr>
        <p:sp>
          <p:nvSpPr>
            <p:cNvPr id="8" name="Rectangle 7">
              <a:extLst>
                <a:ext uri="{FF2B5EF4-FFF2-40B4-BE49-F238E27FC236}">
                  <a16:creationId xmlns:a16="http://schemas.microsoft.com/office/drawing/2014/main" id="{0672E41F-5685-48F5-92D8-E360DC9A252D}"/>
                </a:ext>
              </a:extLst>
            </p:cNvPr>
            <p:cNvSpPr/>
            <p:nvPr/>
          </p:nvSpPr>
          <p:spPr>
            <a:xfrm>
              <a:off x="4634530" y="1952368"/>
              <a:ext cx="4157568" cy="420112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Box 26">
              <a:extLst>
                <a:ext uri="{FF2B5EF4-FFF2-40B4-BE49-F238E27FC236}">
                  <a16:creationId xmlns:a16="http://schemas.microsoft.com/office/drawing/2014/main" id="{DBA561BD-987D-47FA-9ABF-5E3ED8BCFCA9}"/>
                </a:ext>
              </a:extLst>
            </p:cNvPr>
            <p:cNvSpPr txBox="1">
              <a:spLocks noChangeArrowheads="1"/>
            </p:cNvSpPr>
            <p:nvPr/>
          </p:nvSpPr>
          <p:spPr bwMode="auto">
            <a:xfrm>
              <a:off x="4961319" y="5601391"/>
              <a:ext cx="3742901"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ClrTx/>
                <a:buFontTx/>
                <a:buNone/>
              </a:pPr>
              <a:r>
                <a:rPr lang="en-US" altLang="en-US" sz="1600" b="1" i="1" dirty="0"/>
                <a:t>Polystyrene (plate)</a:t>
              </a:r>
            </a:p>
          </p:txBody>
        </p:sp>
        <p:sp>
          <p:nvSpPr>
            <p:cNvPr id="41" name="Text Box 27">
              <a:extLst>
                <a:ext uri="{FF2B5EF4-FFF2-40B4-BE49-F238E27FC236}">
                  <a16:creationId xmlns:a16="http://schemas.microsoft.com/office/drawing/2014/main" id="{4A86098C-AC90-4C3C-959C-AFE7CECA40DF}"/>
                </a:ext>
              </a:extLst>
            </p:cNvPr>
            <p:cNvSpPr txBox="1">
              <a:spLocks noChangeArrowheads="1"/>
            </p:cNvSpPr>
            <p:nvPr/>
          </p:nvSpPr>
          <p:spPr bwMode="auto">
            <a:xfrm>
              <a:off x="5604186" y="2046110"/>
              <a:ext cx="2457165" cy="3385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ClrTx/>
                <a:buFontTx/>
                <a:buNone/>
              </a:pPr>
              <a:r>
                <a:rPr lang="en-US" altLang="en-US" sz="1600" b="1" i="1" dirty="0"/>
                <a:t>Protein (Antigen)</a:t>
              </a:r>
            </a:p>
          </p:txBody>
        </p:sp>
        <p:grpSp>
          <p:nvGrpSpPr>
            <p:cNvPr id="6" name="Group 5">
              <a:extLst>
                <a:ext uri="{FF2B5EF4-FFF2-40B4-BE49-F238E27FC236}">
                  <a16:creationId xmlns:a16="http://schemas.microsoft.com/office/drawing/2014/main" id="{3CB68105-28D5-444A-9080-52F894670D17}"/>
                </a:ext>
              </a:extLst>
            </p:cNvPr>
            <p:cNvGrpSpPr/>
            <p:nvPr/>
          </p:nvGrpSpPr>
          <p:grpSpPr>
            <a:xfrm>
              <a:off x="4676238" y="2420033"/>
              <a:ext cx="4000047" cy="3028265"/>
              <a:chOff x="4676238" y="2420033"/>
              <a:chExt cx="4000047" cy="3028265"/>
            </a:xfrm>
          </p:grpSpPr>
          <p:pic>
            <p:nvPicPr>
              <p:cNvPr id="25" name="Picture 24" descr="Polystyrene formation.PNG">
                <a:hlinkClick r:id="rId3"/>
                <a:extLst>
                  <a:ext uri="{FF2B5EF4-FFF2-40B4-BE49-F238E27FC236}">
                    <a16:creationId xmlns:a16="http://schemas.microsoft.com/office/drawing/2014/main" id="{BC1A38FC-670D-4C9F-BAC1-B7B3B67BF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801" r="33086"/>
              <a:stretch>
                <a:fillRect/>
              </a:stretch>
            </p:blipFill>
            <p:spPr bwMode="auto">
              <a:xfrm>
                <a:off x="4676238" y="4237707"/>
                <a:ext cx="4000047" cy="12105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descr="135683">
                <a:extLst>
                  <a:ext uri="{FF2B5EF4-FFF2-40B4-BE49-F238E27FC236}">
                    <a16:creationId xmlns:a16="http://schemas.microsoft.com/office/drawing/2014/main" id="{26DC8BBA-AA2B-41DB-969E-BBF2453DE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6262" t="53334" b="6708"/>
              <a:stretch>
                <a:fillRect/>
              </a:stretch>
            </p:blipFill>
            <p:spPr bwMode="auto">
              <a:xfrm>
                <a:off x="5133386" y="2534308"/>
                <a:ext cx="1550018" cy="1828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3810B5F-0E35-4353-9228-7C8433152F22}"/>
                  </a:ext>
                </a:extLst>
              </p:cNvPr>
              <p:cNvSpPr>
                <a:spLocks noChangeArrowheads="1"/>
              </p:cNvSpPr>
              <p:nvPr/>
            </p:nvSpPr>
            <p:spPr bwMode="auto">
              <a:xfrm>
                <a:off x="6442912" y="2877130"/>
                <a:ext cx="228574" cy="285685"/>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endParaRPr lang="en-US" altLang="en-US" sz="3200"/>
              </a:p>
            </p:txBody>
          </p:sp>
          <p:sp>
            <p:nvSpPr>
              <p:cNvPr id="28" name="Rectangle 27">
                <a:extLst>
                  <a:ext uri="{FF2B5EF4-FFF2-40B4-BE49-F238E27FC236}">
                    <a16:creationId xmlns:a16="http://schemas.microsoft.com/office/drawing/2014/main" id="{357C8580-2A03-436F-8DF9-967A67A85D76}"/>
                  </a:ext>
                </a:extLst>
              </p:cNvPr>
              <p:cNvSpPr>
                <a:spLocks noChangeArrowheads="1"/>
              </p:cNvSpPr>
              <p:nvPr/>
            </p:nvSpPr>
            <p:spPr bwMode="auto">
              <a:xfrm>
                <a:off x="5271391" y="2902120"/>
                <a:ext cx="228574" cy="285685"/>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endParaRPr lang="en-US" altLang="en-US" sz="3200" dirty="0"/>
              </a:p>
            </p:txBody>
          </p:sp>
          <p:pic>
            <p:nvPicPr>
              <p:cNvPr id="29" name="Picture 28" descr="135683">
                <a:extLst>
                  <a:ext uri="{FF2B5EF4-FFF2-40B4-BE49-F238E27FC236}">
                    <a16:creationId xmlns:a16="http://schemas.microsoft.com/office/drawing/2014/main" id="{CD161235-8A13-40B0-AC2A-1B2C6F203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5368" t="53334" r="26254" b="6708"/>
              <a:stretch>
                <a:fillRect/>
              </a:stretch>
            </p:blipFill>
            <p:spPr bwMode="auto">
              <a:xfrm>
                <a:off x="6676261" y="2420033"/>
                <a:ext cx="1200014" cy="1828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0" name="Line 14">
                <a:extLst>
                  <a:ext uri="{FF2B5EF4-FFF2-40B4-BE49-F238E27FC236}">
                    <a16:creationId xmlns:a16="http://schemas.microsoft.com/office/drawing/2014/main" id="{968ABEC0-4883-462E-A44D-F9D5358BDCA4}"/>
                  </a:ext>
                </a:extLst>
              </p:cNvPr>
              <p:cNvSpPr>
                <a:spLocks noChangeShapeType="1"/>
              </p:cNvSpPr>
              <p:nvPr/>
            </p:nvSpPr>
            <p:spPr bwMode="auto">
              <a:xfrm>
                <a:off x="6328637" y="3029489"/>
                <a:ext cx="285718" cy="0"/>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endParaRPr lang="en-US" dirty="0"/>
              </a:p>
            </p:txBody>
          </p:sp>
          <p:sp>
            <p:nvSpPr>
              <p:cNvPr id="31" name="Rectangle 30">
                <a:extLst>
                  <a:ext uri="{FF2B5EF4-FFF2-40B4-BE49-F238E27FC236}">
                    <a16:creationId xmlns:a16="http://schemas.microsoft.com/office/drawing/2014/main" id="{7F56ADAB-E045-4315-861E-8EF2FA5F7A7E}"/>
                  </a:ext>
                </a:extLst>
              </p:cNvPr>
              <p:cNvSpPr>
                <a:spLocks noChangeArrowheads="1"/>
              </p:cNvSpPr>
              <p:nvPr/>
            </p:nvSpPr>
            <p:spPr bwMode="auto">
              <a:xfrm>
                <a:off x="7761988" y="2934267"/>
                <a:ext cx="228574" cy="285685"/>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endParaRPr lang="en-US" altLang="en-US" sz="3200"/>
              </a:p>
            </p:txBody>
          </p:sp>
          <p:sp>
            <p:nvSpPr>
              <p:cNvPr id="32" name="Line 17">
                <a:extLst>
                  <a:ext uri="{FF2B5EF4-FFF2-40B4-BE49-F238E27FC236}">
                    <a16:creationId xmlns:a16="http://schemas.microsoft.com/office/drawing/2014/main" id="{359C2D7F-F728-4429-95C2-75C9EA46FDF5}"/>
                  </a:ext>
                </a:extLst>
              </p:cNvPr>
              <p:cNvSpPr>
                <a:spLocks noChangeShapeType="1"/>
              </p:cNvSpPr>
              <p:nvPr/>
            </p:nvSpPr>
            <p:spPr bwMode="auto">
              <a:xfrm>
                <a:off x="5161964" y="3034252"/>
                <a:ext cx="285718" cy="0"/>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endParaRPr lang="en-US"/>
              </a:p>
            </p:txBody>
          </p:sp>
          <p:sp>
            <p:nvSpPr>
              <p:cNvPr id="33" name="Rectangle 32">
                <a:extLst>
                  <a:ext uri="{FF2B5EF4-FFF2-40B4-BE49-F238E27FC236}">
                    <a16:creationId xmlns:a16="http://schemas.microsoft.com/office/drawing/2014/main" id="{78967F05-6542-4651-BA4B-07EB2213D2AE}"/>
                  </a:ext>
                </a:extLst>
              </p:cNvPr>
              <p:cNvSpPr>
                <a:spLocks noChangeArrowheads="1"/>
              </p:cNvSpPr>
              <p:nvPr/>
            </p:nvSpPr>
            <p:spPr bwMode="auto">
              <a:xfrm>
                <a:off x="7647701" y="2877130"/>
                <a:ext cx="228574" cy="285685"/>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endParaRPr lang="en-US" altLang="en-US" sz="3200"/>
              </a:p>
            </p:txBody>
          </p:sp>
          <p:sp>
            <p:nvSpPr>
              <p:cNvPr id="34" name="Text Box 20">
                <a:extLst>
                  <a:ext uri="{FF2B5EF4-FFF2-40B4-BE49-F238E27FC236}">
                    <a16:creationId xmlns:a16="http://schemas.microsoft.com/office/drawing/2014/main" id="{16D8C9D9-3E3B-4DEA-A3A7-F2E0837D287C}"/>
                  </a:ext>
                </a:extLst>
              </p:cNvPr>
              <p:cNvSpPr txBox="1">
                <a:spLocks noChangeArrowheads="1"/>
              </p:cNvSpPr>
              <p:nvPr/>
            </p:nvSpPr>
            <p:spPr bwMode="auto">
              <a:xfrm>
                <a:off x="4858609" y="2854003"/>
                <a:ext cx="342860" cy="3220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50000"/>
                  </a:spcBef>
                  <a:buClrTx/>
                  <a:buFontTx/>
                  <a:buNone/>
                </a:pPr>
                <a:r>
                  <a:rPr lang="en-US" altLang="en-US" sz="1100" dirty="0"/>
                  <a:t>R</a:t>
                </a:r>
                <a:endParaRPr lang="en-US" altLang="en-US" sz="1400" dirty="0"/>
              </a:p>
            </p:txBody>
          </p:sp>
          <p:sp>
            <p:nvSpPr>
              <p:cNvPr id="35" name="Text Box 21">
                <a:extLst>
                  <a:ext uri="{FF2B5EF4-FFF2-40B4-BE49-F238E27FC236}">
                    <a16:creationId xmlns:a16="http://schemas.microsoft.com/office/drawing/2014/main" id="{35F71CD9-4F96-42C3-90D7-0BAE343EADB7}"/>
                  </a:ext>
                </a:extLst>
              </p:cNvPr>
              <p:cNvSpPr txBox="1">
                <a:spLocks noChangeArrowheads="1"/>
              </p:cNvSpPr>
              <p:nvPr/>
            </p:nvSpPr>
            <p:spPr bwMode="auto">
              <a:xfrm>
                <a:off x="7597700" y="2867153"/>
                <a:ext cx="342860" cy="3220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50000"/>
                  </a:spcBef>
                  <a:buClrTx/>
                  <a:buFontTx/>
                  <a:buNone/>
                </a:pPr>
                <a:r>
                  <a:rPr lang="en-US" altLang="en-US" sz="1100" dirty="0"/>
                  <a:t>R</a:t>
                </a:r>
              </a:p>
            </p:txBody>
          </p:sp>
          <p:sp>
            <p:nvSpPr>
              <p:cNvPr id="36" name="Text Box 22">
                <a:extLst>
                  <a:ext uri="{FF2B5EF4-FFF2-40B4-BE49-F238E27FC236}">
                    <a16:creationId xmlns:a16="http://schemas.microsoft.com/office/drawing/2014/main" id="{6B877682-40BF-41B7-9856-535A40699712}"/>
                  </a:ext>
                </a:extLst>
              </p:cNvPr>
              <p:cNvSpPr txBox="1">
                <a:spLocks noChangeArrowheads="1"/>
              </p:cNvSpPr>
              <p:nvPr/>
            </p:nvSpPr>
            <p:spPr bwMode="auto">
              <a:xfrm>
                <a:off x="6583308" y="2604553"/>
                <a:ext cx="342860" cy="3220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50000"/>
                  </a:spcBef>
                  <a:buClrTx/>
                  <a:buFontTx/>
                  <a:buNone/>
                </a:pPr>
                <a:r>
                  <a:rPr lang="en-US" altLang="en-US" sz="1100" dirty="0"/>
                  <a:t>H</a:t>
                </a:r>
                <a:endParaRPr lang="en-US" altLang="en-US" sz="1400" dirty="0"/>
              </a:p>
            </p:txBody>
          </p:sp>
          <p:sp>
            <p:nvSpPr>
              <p:cNvPr id="37" name="Text Box 23">
                <a:extLst>
                  <a:ext uri="{FF2B5EF4-FFF2-40B4-BE49-F238E27FC236}">
                    <a16:creationId xmlns:a16="http://schemas.microsoft.com/office/drawing/2014/main" id="{5881D68D-0C79-484B-8B63-28DDFA7E8EEB}"/>
                  </a:ext>
                </a:extLst>
              </p:cNvPr>
              <p:cNvSpPr txBox="1">
                <a:spLocks noChangeArrowheads="1"/>
              </p:cNvSpPr>
              <p:nvPr/>
            </p:nvSpPr>
            <p:spPr bwMode="auto">
              <a:xfrm>
                <a:off x="5385678" y="2604553"/>
                <a:ext cx="342860" cy="3220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50000"/>
                  </a:spcBef>
                  <a:buClrTx/>
                  <a:buFontTx/>
                  <a:buNone/>
                </a:pPr>
                <a:r>
                  <a:rPr lang="en-US" altLang="en-US" sz="1100" dirty="0"/>
                  <a:t>H</a:t>
                </a:r>
              </a:p>
            </p:txBody>
          </p:sp>
          <p:sp>
            <p:nvSpPr>
              <p:cNvPr id="38" name="Line 24">
                <a:extLst>
                  <a:ext uri="{FF2B5EF4-FFF2-40B4-BE49-F238E27FC236}">
                    <a16:creationId xmlns:a16="http://schemas.microsoft.com/office/drawing/2014/main" id="{7A91DE9A-C25B-490E-902F-C4B61231A4ED}"/>
                  </a:ext>
                </a:extLst>
              </p:cNvPr>
              <p:cNvSpPr>
                <a:spLocks noChangeShapeType="1"/>
              </p:cNvSpPr>
              <p:nvPr/>
            </p:nvSpPr>
            <p:spPr bwMode="auto">
              <a:xfrm>
                <a:off x="5533391" y="2847000"/>
                <a:ext cx="0" cy="87268"/>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endParaRPr lang="en-US"/>
              </a:p>
            </p:txBody>
          </p:sp>
          <p:sp>
            <p:nvSpPr>
              <p:cNvPr id="39" name="Line 25">
                <a:extLst>
                  <a:ext uri="{FF2B5EF4-FFF2-40B4-BE49-F238E27FC236}">
                    <a16:creationId xmlns:a16="http://schemas.microsoft.com/office/drawing/2014/main" id="{433288E5-5A2D-427C-B1AE-70F449DA7323}"/>
                  </a:ext>
                </a:extLst>
              </p:cNvPr>
              <p:cNvSpPr>
                <a:spLocks noChangeShapeType="1"/>
              </p:cNvSpPr>
              <p:nvPr/>
            </p:nvSpPr>
            <p:spPr bwMode="auto">
              <a:xfrm>
                <a:off x="6733405" y="2833102"/>
                <a:ext cx="0" cy="101166"/>
              </a:xfrm>
              <a:prstGeom prst="line">
                <a:avLst/>
              </a:prstGeom>
              <a:noFill/>
              <a:ln w="25400">
                <a:no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endParaRPr lang="en-US"/>
              </a:p>
            </p:txBody>
          </p:sp>
          <p:sp>
            <p:nvSpPr>
              <p:cNvPr id="42" name="Rectangle 41">
                <a:extLst>
                  <a:ext uri="{FF2B5EF4-FFF2-40B4-BE49-F238E27FC236}">
                    <a16:creationId xmlns:a16="http://schemas.microsoft.com/office/drawing/2014/main" id="{D36CA944-F999-44C6-96C5-7E687736BE4D}"/>
                  </a:ext>
                </a:extLst>
              </p:cNvPr>
              <p:cNvSpPr>
                <a:spLocks noChangeArrowheads="1"/>
              </p:cNvSpPr>
              <p:nvPr/>
            </p:nvSpPr>
            <p:spPr bwMode="auto">
              <a:xfrm>
                <a:off x="5161964" y="3512249"/>
                <a:ext cx="2828597" cy="1493143"/>
              </a:xfrm>
              <a:prstGeom prst="rect">
                <a:avLst/>
              </a:prstGeom>
              <a:solidFill>
                <a:srgbClr val="FF0000">
                  <a:alpha val="21960"/>
                </a:srgb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endParaRPr lang="en-US" altLang="en-US" sz="3200"/>
              </a:p>
            </p:txBody>
          </p:sp>
        </p:grpSp>
      </p:grpSp>
      <p:pic>
        <p:nvPicPr>
          <p:cNvPr id="5" name="Picture 4">
            <a:extLst>
              <a:ext uri="{FF2B5EF4-FFF2-40B4-BE49-F238E27FC236}">
                <a16:creationId xmlns:a16="http://schemas.microsoft.com/office/drawing/2014/main" id="{1D603B60-3189-4BB2-A579-7EFB61514AA1}"/>
              </a:ext>
            </a:extLst>
          </p:cNvPr>
          <p:cNvPicPr>
            <a:picLocks noChangeAspect="1"/>
          </p:cNvPicPr>
          <p:nvPr/>
        </p:nvPicPr>
        <p:blipFill>
          <a:blip r:embed="rId6"/>
          <a:stretch>
            <a:fillRect/>
          </a:stretch>
        </p:blipFill>
        <p:spPr>
          <a:xfrm>
            <a:off x="2876625" y="4203248"/>
            <a:ext cx="2109926" cy="1728917"/>
          </a:xfrm>
          <a:prstGeom prst="rect">
            <a:avLst/>
          </a:prstGeom>
        </p:spPr>
      </p:pic>
      <p:sp>
        <p:nvSpPr>
          <p:cNvPr id="10" name="Rectangle 9">
            <a:extLst>
              <a:ext uri="{FF2B5EF4-FFF2-40B4-BE49-F238E27FC236}">
                <a16:creationId xmlns:a16="http://schemas.microsoft.com/office/drawing/2014/main" id="{D744EF0D-9FF8-48CE-BCFD-E8F284BB8BA5}"/>
              </a:ext>
            </a:extLst>
          </p:cNvPr>
          <p:cNvSpPr/>
          <p:nvPr/>
        </p:nvSpPr>
        <p:spPr>
          <a:xfrm>
            <a:off x="3931588" y="5493224"/>
            <a:ext cx="203684" cy="22518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18598EC-DBD7-4EED-BBEC-D753C5AC6A3F}"/>
              </a:ext>
            </a:extLst>
          </p:cNvPr>
          <p:cNvCxnSpPr/>
          <p:nvPr/>
        </p:nvCxnSpPr>
        <p:spPr>
          <a:xfrm flipV="1">
            <a:off x="4135272" y="5145206"/>
            <a:ext cx="4394579" cy="57320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0497AA-E2F3-492F-BCE6-FC63F3FE3C9A}"/>
              </a:ext>
            </a:extLst>
          </p:cNvPr>
          <p:cNvCxnSpPr/>
          <p:nvPr/>
        </p:nvCxnSpPr>
        <p:spPr>
          <a:xfrm flipV="1">
            <a:off x="3931588" y="1740090"/>
            <a:ext cx="1220442" cy="375313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521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65AC23-5FCD-41ED-B460-786ADE46AD67}"/>
              </a:ext>
            </a:extLst>
          </p:cNvPr>
          <p:cNvPicPr>
            <a:picLocks noChangeAspect="1"/>
          </p:cNvPicPr>
          <p:nvPr/>
        </p:nvPicPr>
        <p:blipFill>
          <a:blip r:embed="rId3"/>
          <a:stretch>
            <a:fillRect/>
          </a:stretch>
        </p:blipFill>
        <p:spPr>
          <a:xfrm>
            <a:off x="4763566" y="3589392"/>
            <a:ext cx="3857105" cy="602788"/>
          </a:xfrm>
          <a:prstGeom prst="rect">
            <a:avLst/>
          </a:prstGeom>
        </p:spPr>
      </p:pic>
      <p:sp>
        <p:nvSpPr>
          <p:cNvPr id="2" name="Title 1">
            <a:extLst>
              <a:ext uri="{FF2B5EF4-FFF2-40B4-BE49-F238E27FC236}">
                <a16:creationId xmlns:a16="http://schemas.microsoft.com/office/drawing/2014/main" id="{449A6852-4002-4A83-BC19-5E21CA988B82}"/>
              </a:ext>
            </a:extLst>
          </p:cNvPr>
          <p:cNvSpPr>
            <a:spLocks noGrp="1"/>
          </p:cNvSpPr>
          <p:nvPr>
            <p:ph type="title"/>
          </p:nvPr>
        </p:nvSpPr>
        <p:spPr/>
        <p:txBody>
          <a:bodyPr/>
          <a:lstStyle/>
          <a:p>
            <a:r>
              <a:rPr lang="en-US" dirty="0"/>
              <a:t>Wash Wells (x2)</a:t>
            </a:r>
          </a:p>
        </p:txBody>
      </p:sp>
      <p:sp>
        <p:nvSpPr>
          <p:cNvPr id="3" name="Content Placeholder 2">
            <a:extLst>
              <a:ext uri="{FF2B5EF4-FFF2-40B4-BE49-F238E27FC236}">
                <a16:creationId xmlns:a16="http://schemas.microsoft.com/office/drawing/2014/main" id="{567E1FF9-9D35-4360-901E-8362A909168B}"/>
              </a:ext>
            </a:extLst>
          </p:cNvPr>
          <p:cNvSpPr>
            <a:spLocks noGrp="1"/>
          </p:cNvSpPr>
          <p:nvPr>
            <p:ph idx="1"/>
          </p:nvPr>
        </p:nvSpPr>
        <p:spPr>
          <a:xfrm>
            <a:off x="465438" y="1952368"/>
            <a:ext cx="4106562" cy="4067432"/>
          </a:xfrm>
        </p:spPr>
        <p:txBody>
          <a:bodyPr>
            <a:normAutofit/>
          </a:bodyPr>
          <a:lstStyle/>
          <a:p>
            <a:pPr marL="514350" indent="-514350">
              <a:lnSpc>
                <a:spcPct val="110000"/>
              </a:lnSpc>
              <a:buFont typeface="+mj-lt"/>
              <a:buAutoNum type="arabicPeriod" startAt="2"/>
            </a:pPr>
            <a:r>
              <a:rPr lang="en-US" sz="2400" dirty="0"/>
              <a:t>Use a clean pipet. Almost fill each well with wash buffer.</a:t>
            </a:r>
            <a:br>
              <a:rPr lang="en-US" sz="2400" dirty="0"/>
            </a:br>
            <a:r>
              <a:rPr lang="en-US" sz="2400" dirty="0"/>
              <a:t>DO NOT OVERFLOW.</a:t>
            </a:r>
          </a:p>
          <a:p>
            <a:pPr marL="514350" indent="-514350">
              <a:lnSpc>
                <a:spcPct val="110000"/>
              </a:lnSpc>
              <a:buFont typeface="+mj-lt"/>
              <a:buAutoNum type="arabicPeriod" startAt="2"/>
            </a:pPr>
            <a:r>
              <a:rPr lang="en-US" sz="2400" dirty="0"/>
              <a:t>Tap wash buffer out onto a napkin. Repeat. Be careful not to cross contaminate wells.</a:t>
            </a:r>
          </a:p>
        </p:txBody>
      </p:sp>
      <p:pic>
        <p:nvPicPr>
          <p:cNvPr id="5" name="Picture 4">
            <a:extLst>
              <a:ext uri="{FF2B5EF4-FFF2-40B4-BE49-F238E27FC236}">
                <a16:creationId xmlns:a16="http://schemas.microsoft.com/office/drawing/2014/main" id="{4F891EEB-3A11-4D48-859A-32B815CD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2094">
            <a:off x="5320269" y="1018395"/>
            <a:ext cx="1373790" cy="2451078"/>
          </a:xfrm>
          <a:prstGeom prst="rect">
            <a:avLst/>
          </a:prstGeom>
        </p:spPr>
      </p:pic>
      <p:pic>
        <p:nvPicPr>
          <p:cNvPr id="6" name="Picture 5">
            <a:extLst>
              <a:ext uri="{FF2B5EF4-FFF2-40B4-BE49-F238E27FC236}">
                <a16:creationId xmlns:a16="http://schemas.microsoft.com/office/drawing/2014/main" id="{BD6AD85B-3A5D-4913-9974-A4949CB82648}"/>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02594" y="3303422"/>
            <a:ext cx="346831" cy="346831"/>
          </a:xfrm>
          <a:prstGeom prst="rect">
            <a:avLst/>
          </a:prstGeom>
        </p:spPr>
      </p:pic>
      <p:cxnSp>
        <p:nvCxnSpPr>
          <p:cNvPr id="7" name="Straight Arrow Connector 6">
            <a:extLst>
              <a:ext uri="{FF2B5EF4-FFF2-40B4-BE49-F238E27FC236}">
                <a16:creationId xmlns:a16="http://schemas.microsoft.com/office/drawing/2014/main" id="{82D39B49-7F68-41DA-91AF-27896421DB25}"/>
              </a:ext>
            </a:extLst>
          </p:cNvPr>
          <p:cNvCxnSpPr/>
          <p:nvPr/>
        </p:nvCxnSpPr>
        <p:spPr bwMode="auto">
          <a:xfrm>
            <a:off x="5430162" y="3449375"/>
            <a:ext cx="2749775"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ylinder 27">
            <a:extLst>
              <a:ext uri="{FF2B5EF4-FFF2-40B4-BE49-F238E27FC236}">
                <a16:creationId xmlns:a16="http://schemas.microsoft.com/office/drawing/2014/main" id="{A34065C3-4B08-44CA-A2EC-4FA9FCDDDD23}"/>
              </a:ext>
            </a:extLst>
          </p:cNvPr>
          <p:cNvSpPr/>
          <p:nvPr/>
        </p:nvSpPr>
        <p:spPr bwMode="auto">
          <a:xfrm>
            <a:off x="4832612" y="2025656"/>
            <a:ext cx="666596" cy="824867"/>
          </a:xfrm>
          <a:custGeom>
            <a:avLst/>
            <a:gdLst>
              <a:gd name="connsiteX0" fmla="*/ 0 w 1150174"/>
              <a:gd name="connsiteY0" fmla="*/ 143772 h 1423191"/>
              <a:gd name="connsiteX1" fmla="*/ 575087 w 1150174"/>
              <a:gd name="connsiteY1" fmla="*/ 287544 h 1423191"/>
              <a:gd name="connsiteX2" fmla="*/ 1150174 w 1150174"/>
              <a:gd name="connsiteY2" fmla="*/ 143772 h 1423191"/>
              <a:gd name="connsiteX3" fmla="*/ 1150174 w 1150174"/>
              <a:gd name="connsiteY3" fmla="*/ 1279419 h 1423191"/>
              <a:gd name="connsiteX4" fmla="*/ 575087 w 1150174"/>
              <a:gd name="connsiteY4" fmla="*/ 1423191 h 1423191"/>
              <a:gd name="connsiteX5" fmla="*/ 0 w 1150174"/>
              <a:gd name="connsiteY5" fmla="*/ 1279419 h 1423191"/>
              <a:gd name="connsiteX6" fmla="*/ 0 w 1150174"/>
              <a:gd name="connsiteY6" fmla="*/ 143772 h 1423191"/>
              <a:gd name="connsiteX0" fmla="*/ 0 w 1150174"/>
              <a:gd name="connsiteY0" fmla="*/ 143772 h 1423191"/>
              <a:gd name="connsiteX1" fmla="*/ 575087 w 1150174"/>
              <a:gd name="connsiteY1" fmla="*/ 0 h 1423191"/>
              <a:gd name="connsiteX2" fmla="*/ 1150174 w 1150174"/>
              <a:gd name="connsiteY2" fmla="*/ 143772 h 1423191"/>
              <a:gd name="connsiteX3" fmla="*/ 575087 w 1150174"/>
              <a:gd name="connsiteY3" fmla="*/ 287544 h 1423191"/>
              <a:gd name="connsiteX4" fmla="*/ 0 w 1150174"/>
              <a:gd name="connsiteY4" fmla="*/ 143772 h 1423191"/>
              <a:gd name="connsiteX0" fmla="*/ 1150174 w 1150174"/>
              <a:gd name="connsiteY0" fmla="*/ 143772 h 1423191"/>
              <a:gd name="connsiteX1" fmla="*/ 575087 w 1150174"/>
              <a:gd name="connsiteY1" fmla="*/ 287544 h 1423191"/>
              <a:gd name="connsiteX2" fmla="*/ 0 w 1150174"/>
              <a:gd name="connsiteY2" fmla="*/ 143772 h 1423191"/>
              <a:gd name="connsiteX3" fmla="*/ 575087 w 1150174"/>
              <a:gd name="connsiteY3" fmla="*/ 0 h 1423191"/>
              <a:gd name="connsiteX4" fmla="*/ 1150174 w 1150174"/>
              <a:gd name="connsiteY4" fmla="*/ 143772 h 1423191"/>
              <a:gd name="connsiteX5" fmla="*/ 1150174 w 1150174"/>
              <a:gd name="connsiteY5" fmla="*/ 1279419 h 1423191"/>
              <a:gd name="connsiteX6" fmla="*/ 575087 w 1150174"/>
              <a:gd name="connsiteY6" fmla="*/ 1423191 h 1423191"/>
              <a:gd name="connsiteX7" fmla="*/ 0 w 1150174"/>
              <a:gd name="connsiteY7" fmla="*/ 1279419 h 1423191"/>
              <a:gd name="connsiteX8" fmla="*/ 0 w 1150174"/>
              <a:gd name="connsiteY8" fmla="*/ 143772 h 1423191"/>
              <a:gd name="connsiteX0" fmla="*/ 0 w 1150174"/>
              <a:gd name="connsiteY0" fmla="*/ 143772 h 1423191"/>
              <a:gd name="connsiteX1" fmla="*/ 575087 w 1150174"/>
              <a:gd name="connsiteY1" fmla="*/ 287544 h 1423191"/>
              <a:gd name="connsiteX2" fmla="*/ 1150174 w 1150174"/>
              <a:gd name="connsiteY2" fmla="*/ 143772 h 1423191"/>
              <a:gd name="connsiteX3" fmla="*/ 1150174 w 1150174"/>
              <a:gd name="connsiteY3" fmla="*/ 1279419 h 1423191"/>
              <a:gd name="connsiteX4" fmla="*/ 575087 w 1150174"/>
              <a:gd name="connsiteY4" fmla="*/ 1423191 h 1423191"/>
              <a:gd name="connsiteX5" fmla="*/ 0 w 1150174"/>
              <a:gd name="connsiteY5" fmla="*/ 1279419 h 1423191"/>
              <a:gd name="connsiteX6" fmla="*/ 0 w 1150174"/>
              <a:gd name="connsiteY6" fmla="*/ 143772 h 1423191"/>
              <a:gd name="connsiteX0" fmla="*/ 0 w 1150174"/>
              <a:gd name="connsiteY0" fmla="*/ 143772 h 1423191"/>
              <a:gd name="connsiteX1" fmla="*/ 575087 w 1150174"/>
              <a:gd name="connsiteY1" fmla="*/ 0 h 1423191"/>
              <a:gd name="connsiteX2" fmla="*/ 1150174 w 1150174"/>
              <a:gd name="connsiteY2" fmla="*/ 143772 h 1423191"/>
              <a:gd name="connsiteX3" fmla="*/ 575087 w 1150174"/>
              <a:gd name="connsiteY3" fmla="*/ 287544 h 1423191"/>
              <a:gd name="connsiteX4" fmla="*/ 0 w 1150174"/>
              <a:gd name="connsiteY4" fmla="*/ 143772 h 1423191"/>
              <a:gd name="connsiteX0" fmla="*/ 1150174 w 1150174"/>
              <a:gd name="connsiteY0" fmla="*/ 143772 h 1423191"/>
              <a:gd name="connsiteX1" fmla="*/ 575087 w 1150174"/>
              <a:gd name="connsiteY1" fmla="*/ 287544 h 1423191"/>
              <a:gd name="connsiteX2" fmla="*/ 0 w 1150174"/>
              <a:gd name="connsiteY2" fmla="*/ 143772 h 1423191"/>
              <a:gd name="connsiteX3" fmla="*/ 575087 w 1150174"/>
              <a:gd name="connsiteY3" fmla="*/ 0 h 1423191"/>
              <a:gd name="connsiteX4" fmla="*/ 1150174 w 1150174"/>
              <a:gd name="connsiteY4" fmla="*/ 143772 h 1423191"/>
              <a:gd name="connsiteX5" fmla="*/ 1150174 w 1150174"/>
              <a:gd name="connsiteY5" fmla="*/ 1279419 h 1423191"/>
              <a:gd name="connsiteX6" fmla="*/ 575087 w 1150174"/>
              <a:gd name="connsiteY6" fmla="*/ 1423191 h 1423191"/>
              <a:gd name="connsiteX7" fmla="*/ 127819 w 1150174"/>
              <a:gd name="connsiteY7" fmla="*/ 1279419 h 1423191"/>
              <a:gd name="connsiteX8" fmla="*/ 0 w 1150174"/>
              <a:gd name="connsiteY8" fmla="*/ 143772 h 1423191"/>
              <a:gd name="connsiteX0" fmla="*/ 0 w 1150174"/>
              <a:gd name="connsiteY0" fmla="*/ 143772 h 1424029"/>
              <a:gd name="connsiteX1" fmla="*/ 575087 w 1150174"/>
              <a:gd name="connsiteY1" fmla="*/ 287544 h 1424029"/>
              <a:gd name="connsiteX2" fmla="*/ 1150174 w 1150174"/>
              <a:gd name="connsiteY2" fmla="*/ 143772 h 1424029"/>
              <a:gd name="connsiteX3" fmla="*/ 1150174 w 1150174"/>
              <a:gd name="connsiteY3" fmla="*/ 1279419 h 1424029"/>
              <a:gd name="connsiteX4" fmla="*/ 575087 w 1150174"/>
              <a:gd name="connsiteY4" fmla="*/ 1423191 h 1424029"/>
              <a:gd name="connsiteX5" fmla="*/ 0 w 1150174"/>
              <a:gd name="connsiteY5" fmla="*/ 1279419 h 1424029"/>
              <a:gd name="connsiteX6" fmla="*/ 0 w 1150174"/>
              <a:gd name="connsiteY6" fmla="*/ 143772 h 1424029"/>
              <a:gd name="connsiteX0" fmla="*/ 0 w 1150174"/>
              <a:gd name="connsiteY0" fmla="*/ 143772 h 1424029"/>
              <a:gd name="connsiteX1" fmla="*/ 575087 w 1150174"/>
              <a:gd name="connsiteY1" fmla="*/ 0 h 1424029"/>
              <a:gd name="connsiteX2" fmla="*/ 1150174 w 1150174"/>
              <a:gd name="connsiteY2" fmla="*/ 143772 h 1424029"/>
              <a:gd name="connsiteX3" fmla="*/ 575087 w 1150174"/>
              <a:gd name="connsiteY3" fmla="*/ 287544 h 1424029"/>
              <a:gd name="connsiteX4" fmla="*/ 0 w 1150174"/>
              <a:gd name="connsiteY4" fmla="*/ 143772 h 1424029"/>
              <a:gd name="connsiteX0" fmla="*/ 1150174 w 1150174"/>
              <a:gd name="connsiteY0" fmla="*/ 143772 h 1424029"/>
              <a:gd name="connsiteX1" fmla="*/ 575087 w 1150174"/>
              <a:gd name="connsiteY1" fmla="*/ 287544 h 1424029"/>
              <a:gd name="connsiteX2" fmla="*/ 0 w 1150174"/>
              <a:gd name="connsiteY2" fmla="*/ 143772 h 1424029"/>
              <a:gd name="connsiteX3" fmla="*/ 575087 w 1150174"/>
              <a:gd name="connsiteY3" fmla="*/ 0 h 1424029"/>
              <a:gd name="connsiteX4" fmla="*/ 1150174 w 1150174"/>
              <a:gd name="connsiteY4" fmla="*/ 143772 h 1424029"/>
              <a:gd name="connsiteX5" fmla="*/ 1150174 w 1150174"/>
              <a:gd name="connsiteY5" fmla="*/ 1279419 h 1424029"/>
              <a:gd name="connsiteX6" fmla="*/ 575087 w 1150174"/>
              <a:gd name="connsiteY6" fmla="*/ 1423191 h 1424029"/>
              <a:gd name="connsiteX7" fmla="*/ 88490 w 1150174"/>
              <a:gd name="connsiteY7" fmla="*/ 1318748 h 1424029"/>
              <a:gd name="connsiteX8" fmla="*/ 0 w 1150174"/>
              <a:gd name="connsiteY8" fmla="*/ 143772 h 1424029"/>
              <a:gd name="connsiteX0" fmla="*/ 0 w 1150174"/>
              <a:gd name="connsiteY0" fmla="*/ 143772 h 1424029"/>
              <a:gd name="connsiteX1" fmla="*/ 575087 w 1150174"/>
              <a:gd name="connsiteY1" fmla="*/ 287544 h 1424029"/>
              <a:gd name="connsiteX2" fmla="*/ 1150174 w 1150174"/>
              <a:gd name="connsiteY2" fmla="*/ 143772 h 1424029"/>
              <a:gd name="connsiteX3" fmla="*/ 1150174 w 1150174"/>
              <a:gd name="connsiteY3" fmla="*/ 1279419 h 1424029"/>
              <a:gd name="connsiteX4" fmla="*/ 575087 w 1150174"/>
              <a:gd name="connsiteY4" fmla="*/ 1423191 h 1424029"/>
              <a:gd name="connsiteX5" fmla="*/ 0 w 1150174"/>
              <a:gd name="connsiteY5" fmla="*/ 1279419 h 1424029"/>
              <a:gd name="connsiteX6" fmla="*/ 0 w 1150174"/>
              <a:gd name="connsiteY6" fmla="*/ 143772 h 1424029"/>
              <a:gd name="connsiteX0" fmla="*/ 0 w 1150174"/>
              <a:gd name="connsiteY0" fmla="*/ 143772 h 1424029"/>
              <a:gd name="connsiteX1" fmla="*/ 575087 w 1150174"/>
              <a:gd name="connsiteY1" fmla="*/ 0 h 1424029"/>
              <a:gd name="connsiteX2" fmla="*/ 1150174 w 1150174"/>
              <a:gd name="connsiteY2" fmla="*/ 143772 h 1424029"/>
              <a:gd name="connsiteX3" fmla="*/ 575087 w 1150174"/>
              <a:gd name="connsiteY3" fmla="*/ 287544 h 1424029"/>
              <a:gd name="connsiteX4" fmla="*/ 0 w 1150174"/>
              <a:gd name="connsiteY4" fmla="*/ 143772 h 1424029"/>
              <a:gd name="connsiteX0" fmla="*/ 1150174 w 1150174"/>
              <a:gd name="connsiteY0" fmla="*/ 143772 h 1424029"/>
              <a:gd name="connsiteX1" fmla="*/ 575087 w 1150174"/>
              <a:gd name="connsiteY1" fmla="*/ 287544 h 1424029"/>
              <a:gd name="connsiteX2" fmla="*/ 0 w 1150174"/>
              <a:gd name="connsiteY2" fmla="*/ 143772 h 1424029"/>
              <a:gd name="connsiteX3" fmla="*/ 575087 w 1150174"/>
              <a:gd name="connsiteY3" fmla="*/ 0 h 1424029"/>
              <a:gd name="connsiteX4" fmla="*/ 1150174 w 1150174"/>
              <a:gd name="connsiteY4" fmla="*/ 143772 h 1424029"/>
              <a:gd name="connsiteX5" fmla="*/ 1150174 w 1150174"/>
              <a:gd name="connsiteY5" fmla="*/ 1279419 h 1424029"/>
              <a:gd name="connsiteX6" fmla="*/ 575087 w 1150174"/>
              <a:gd name="connsiteY6" fmla="*/ 1423191 h 1424029"/>
              <a:gd name="connsiteX7" fmla="*/ 88490 w 1150174"/>
              <a:gd name="connsiteY7" fmla="*/ 1318748 h 1424029"/>
              <a:gd name="connsiteX8" fmla="*/ 0 w 1150174"/>
              <a:gd name="connsiteY8" fmla="*/ 143772 h 1424029"/>
              <a:gd name="connsiteX0" fmla="*/ 0 w 1150174"/>
              <a:gd name="connsiteY0" fmla="*/ 143772 h 1423261"/>
              <a:gd name="connsiteX1" fmla="*/ 575087 w 1150174"/>
              <a:gd name="connsiteY1" fmla="*/ 287544 h 1423261"/>
              <a:gd name="connsiteX2" fmla="*/ 1150174 w 1150174"/>
              <a:gd name="connsiteY2" fmla="*/ 143772 h 1423261"/>
              <a:gd name="connsiteX3" fmla="*/ 1150174 w 1150174"/>
              <a:gd name="connsiteY3" fmla="*/ 1279419 h 1423261"/>
              <a:gd name="connsiteX4" fmla="*/ 575087 w 1150174"/>
              <a:gd name="connsiteY4" fmla="*/ 1423191 h 1423261"/>
              <a:gd name="connsiteX5" fmla="*/ 0 w 1150174"/>
              <a:gd name="connsiteY5" fmla="*/ 1279419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88490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150174 w 1150174"/>
              <a:gd name="connsiteY3" fmla="*/ 1279419 h 1423261"/>
              <a:gd name="connsiteX4" fmla="*/ 575087 w 1150174"/>
              <a:gd name="connsiteY4" fmla="*/ 1423191 h 1423261"/>
              <a:gd name="connsiteX5" fmla="*/ 88490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88490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042019 w 1150174"/>
              <a:gd name="connsiteY3" fmla="*/ 1279419 h 1423261"/>
              <a:gd name="connsiteX4" fmla="*/ 575087 w 1150174"/>
              <a:gd name="connsiteY4" fmla="*/ 1423191 h 1423261"/>
              <a:gd name="connsiteX5" fmla="*/ 88490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88490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042019 w 1150174"/>
              <a:gd name="connsiteY3" fmla="*/ 1279419 h 1423261"/>
              <a:gd name="connsiteX4" fmla="*/ 575087 w 1150174"/>
              <a:gd name="connsiteY4" fmla="*/ 1423191 h 1423261"/>
              <a:gd name="connsiteX5" fmla="*/ 88490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137651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042019 w 1150174"/>
              <a:gd name="connsiteY3" fmla="*/ 1279419 h 1423261"/>
              <a:gd name="connsiteX4" fmla="*/ 575087 w 1150174"/>
              <a:gd name="connsiteY4" fmla="*/ 1423191 h 1423261"/>
              <a:gd name="connsiteX5" fmla="*/ 147484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137651 w 1150174"/>
              <a:gd name="connsiteY7" fmla="*/ 1318748 h 1423261"/>
              <a:gd name="connsiteX8" fmla="*/ 0 w 1150174"/>
              <a:gd name="connsiteY8" fmla="*/ 143772 h 142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174" h="1423261" stroke="0" extrusionOk="0">
                <a:moveTo>
                  <a:pt x="0" y="143772"/>
                </a:moveTo>
                <a:cubicBezTo>
                  <a:pt x="0" y="223175"/>
                  <a:pt x="257475" y="287544"/>
                  <a:pt x="575087" y="287544"/>
                </a:cubicBezTo>
                <a:cubicBezTo>
                  <a:pt x="892699" y="287544"/>
                  <a:pt x="1150174" y="223175"/>
                  <a:pt x="1150174" y="143772"/>
                </a:cubicBezTo>
                <a:lnTo>
                  <a:pt x="1042019" y="1279419"/>
                </a:lnTo>
                <a:cubicBezTo>
                  <a:pt x="1042019" y="1358822"/>
                  <a:pt x="892699" y="1423191"/>
                  <a:pt x="575087" y="1423191"/>
                </a:cubicBezTo>
                <a:cubicBezTo>
                  <a:pt x="257475" y="1423191"/>
                  <a:pt x="147484" y="1407983"/>
                  <a:pt x="147484" y="1328580"/>
                </a:cubicBezTo>
                <a:lnTo>
                  <a:pt x="0" y="143772"/>
                </a:lnTo>
                <a:close/>
              </a:path>
              <a:path w="1150174" h="1423261" fill="lighten" stroke="0" extrusionOk="0">
                <a:moveTo>
                  <a:pt x="0" y="143772"/>
                </a:moveTo>
                <a:cubicBezTo>
                  <a:pt x="0" y="64369"/>
                  <a:pt x="257475" y="0"/>
                  <a:pt x="575087" y="0"/>
                </a:cubicBezTo>
                <a:cubicBezTo>
                  <a:pt x="892699" y="0"/>
                  <a:pt x="1150174" y="64369"/>
                  <a:pt x="1150174" y="143772"/>
                </a:cubicBezTo>
                <a:cubicBezTo>
                  <a:pt x="1150174" y="223175"/>
                  <a:pt x="892699" y="287544"/>
                  <a:pt x="575087" y="287544"/>
                </a:cubicBezTo>
                <a:cubicBezTo>
                  <a:pt x="257475" y="287544"/>
                  <a:pt x="0" y="223175"/>
                  <a:pt x="0" y="143772"/>
                </a:cubicBezTo>
                <a:close/>
              </a:path>
              <a:path w="1150174" h="1423261" fill="none" extrusionOk="0">
                <a:moveTo>
                  <a:pt x="1150174" y="143772"/>
                </a:moveTo>
                <a:cubicBezTo>
                  <a:pt x="1150174" y="223175"/>
                  <a:pt x="892699" y="287544"/>
                  <a:pt x="575087" y="287544"/>
                </a:cubicBezTo>
                <a:cubicBezTo>
                  <a:pt x="257475" y="287544"/>
                  <a:pt x="0" y="223175"/>
                  <a:pt x="0" y="143772"/>
                </a:cubicBezTo>
                <a:cubicBezTo>
                  <a:pt x="0" y="64369"/>
                  <a:pt x="257475" y="0"/>
                  <a:pt x="575087" y="0"/>
                </a:cubicBezTo>
                <a:cubicBezTo>
                  <a:pt x="892699" y="0"/>
                  <a:pt x="1150174" y="64369"/>
                  <a:pt x="1150174" y="143772"/>
                </a:cubicBezTo>
                <a:lnTo>
                  <a:pt x="1022354" y="1308916"/>
                </a:lnTo>
                <a:cubicBezTo>
                  <a:pt x="1022354" y="1388319"/>
                  <a:pt x="722537" y="1421552"/>
                  <a:pt x="575087" y="1423191"/>
                </a:cubicBezTo>
                <a:cubicBezTo>
                  <a:pt x="427637" y="1424830"/>
                  <a:pt x="137651" y="1398151"/>
                  <a:pt x="137651" y="1318748"/>
                </a:cubicBezTo>
                <a:cubicBezTo>
                  <a:pt x="98322" y="910702"/>
                  <a:pt x="0" y="522321"/>
                  <a:pt x="0" y="143772"/>
                </a:cubicBezTo>
              </a:path>
            </a:pathLst>
          </a:cu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0" name="TextBox 26">
            <a:extLst>
              <a:ext uri="{FF2B5EF4-FFF2-40B4-BE49-F238E27FC236}">
                <a16:creationId xmlns:a16="http://schemas.microsoft.com/office/drawing/2014/main" id="{6F85B8B0-4079-4FC5-BB2C-EAB97646C8D8}"/>
              </a:ext>
            </a:extLst>
          </p:cNvPr>
          <p:cNvSpPr txBox="1"/>
          <p:nvPr/>
        </p:nvSpPr>
        <p:spPr>
          <a:xfrm>
            <a:off x="4878792" y="2394724"/>
            <a:ext cx="617477" cy="261610"/>
          </a:xfrm>
          <a:prstGeom prst="rect">
            <a:avLst/>
          </a:prstGeom>
          <a:noFill/>
        </p:spPr>
        <p:txBody>
          <a:bodyPr wrap="none" rtlCol="0">
            <a:spAutoFit/>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r>
              <a:rPr lang="en-US" sz="1100" b="1" dirty="0">
                <a:latin typeface="+mn-lt"/>
                <a:ea typeface="Tahoma" panose="020B0604030504040204" pitchFamily="34" charset="0"/>
                <a:cs typeface="Tahoma" panose="020B0604030504040204" pitchFamily="34" charset="0"/>
              </a:rPr>
              <a:t>WASH</a:t>
            </a:r>
          </a:p>
        </p:txBody>
      </p:sp>
      <p:pic>
        <p:nvPicPr>
          <p:cNvPr id="14" name="Picture 13">
            <a:extLst>
              <a:ext uri="{FF2B5EF4-FFF2-40B4-BE49-F238E27FC236}">
                <a16:creationId xmlns:a16="http://schemas.microsoft.com/office/drawing/2014/main" id="{51EBB7D1-CD71-4118-AB3B-9C737456898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7724" y="4695836"/>
            <a:ext cx="2228788" cy="120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oter Placeholder 16">
            <a:extLst>
              <a:ext uri="{FF2B5EF4-FFF2-40B4-BE49-F238E27FC236}">
                <a16:creationId xmlns:a16="http://schemas.microsoft.com/office/drawing/2014/main" id="{D266429E-85F0-48DA-BAE0-17E66DA30A64}"/>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252462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2BBE-0374-4AB1-9A87-BFCFD77DA483}"/>
              </a:ext>
            </a:extLst>
          </p:cNvPr>
          <p:cNvSpPr>
            <a:spLocks noGrp="1"/>
          </p:cNvSpPr>
          <p:nvPr>
            <p:ph type="title"/>
          </p:nvPr>
        </p:nvSpPr>
        <p:spPr/>
        <p:txBody>
          <a:bodyPr/>
          <a:lstStyle/>
          <a:p>
            <a:r>
              <a:rPr lang="en-US" dirty="0"/>
              <a:t>Why is washing important?</a:t>
            </a:r>
          </a:p>
        </p:txBody>
      </p:sp>
      <p:sp>
        <p:nvSpPr>
          <p:cNvPr id="3" name="Footer Placeholder 2">
            <a:extLst>
              <a:ext uri="{FF2B5EF4-FFF2-40B4-BE49-F238E27FC236}">
                <a16:creationId xmlns:a16="http://schemas.microsoft.com/office/drawing/2014/main" id="{F4D8608D-18EB-455C-A13B-4D77C3B0B16F}"/>
              </a:ext>
            </a:extLst>
          </p:cNvPr>
          <p:cNvSpPr>
            <a:spLocks noGrp="1"/>
          </p:cNvSpPr>
          <p:nvPr>
            <p:ph type="ftr" sz="quarter" idx="10"/>
          </p:nvPr>
        </p:nvSpPr>
        <p:spPr/>
        <p:txBody>
          <a:bodyPr/>
          <a:lstStyle/>
          <a:p>
            <a:r>
              <a:rPr lang="en-US"/>
              <a:t>explorer.bio-rad.com</a:t>
            </a:r>
            <a:endParaRPr lang="en-US" dirty="0"/>
          </a:p>
        </p:txBody>
      </p:sp>
      <p:sp>
        <p:nvSpPr>
          <p:cNvPr id="4" name="Content Placeholder 3">
            <a:extLst>
              <a:ext uri="{FF2B5EF4-FFF2-40B4-BE49-F238E27FC236}">
                <a16:creationId xmlns:a16="http://schemas.microsoft.com/office/drawing/2014/main" id="{2CF2C27B-03F4-43A8-A9C6-A5E1DEF53399}"/>
              </a:ext>
            </a:extLst>
          </p:cNvPr>
          <p:cNvSpPr>
            <a:spLocks noGrp="1"/>
          </p:cNvSpPr>
          <p:nvPr>
            <p:ph idx="1"/>
          </p:nvPr>
        </p:nvSpPr>
        <p:spPr/>
        <p:txBody>
          <a:bodyPr/>
          <a:lstStyle/>
          <a:p>
            <a:r>
              <a:rPr lang="en-US" dirty="0"/>
              <a:t>Remove unbound antigen</a:t>
            </a:r>
          </a:p>
          <a:p>
            <a:r>
              <a:rPr lang="en-US" dirty="0"/>
              <a:t>Blocks the rest of the well surfaces so that nothing else binds nonspecifically</a:t>
            </a:r>
          </a:p>
        </p:txBody>
      </p:sp>
    </p:spTree>
    <p:extLst>
      <p:ext uri="{BB962C8B-B14F-4D97-AF65-F5344CB8AC3E}">
        <p14:creationId xmlns:p14="http://schemas.microsoft.com/office/powerpoint/2010/main" val="2817065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0EB1-6347-4BCB-9F31-7173D00943CF}"/>
              </a:ext>
            </a:extLst>
          </p:cNvPr>
          <p:cNvSpPr>
            <a:spLocks noGrp="1"/>
          </p:cNvSpPr>
          <p:nvPr>
            <p:ph type="title"/>
          </p:nvPr>
        </p:nvSpPr>
        <p:spPr/>
        <p:txBody>
          <a:bodyPr/>
          <a:lstStyle/>
          <a:p>
            <a:r>
              <a:rPr lang="en-US" dirty="0"/>
              <a:t>Add Controls and Patient Samples</a:t>
            </a:r>
          </a:p>
        </p:txBody>
      </p:sp>
      <p:sp>
        <p:nvSpPr>
          <p:cNvPr id="46" name="Footer Placeholder 45">
            <a:extLst>
              <a:ext uri="{FF2B5EF4-FFF2-40B4-BE49-F238E27FC236}">
                <a16:creationId xmlns:a16="http://schemas.microsoft.com/office/drawing/2014/main" id="{ADD36F39-42EE-4906-8AF9-3066F1D7F358}"/>
              </a:ext>
            </a:extLst>
          </p:cNvPr>
          <p:cNvSpPr>
            <a:spLocks noGrp="1"/>
          </p:cNvSpPr>
          <p:nvPr>
            <p:ph type="ftr" sz="quarter" idx="10"/>
          </p:nvPr>
        </p:nvSpPr>
        <p:spPr/>
        <p:txBody>
          <a:bodyPr/>
          <a:lstStyle/>
          <a:p>
            <a:r>
              <a:rPr lang="en-US"/>
              <a:t>explorer.bio-rad.com</a:t>
            </a:r>
            <a:endParaRPr lang="en-US" dirty="0"/>
          </a:p>
        </p:txBody>
      </p:sp>
      <p:sp>
        <p:nvSpPr>
          <p:cNvPr id="49" name="Content Placeholder 48">
            <a:extLst>
              <a:ext uri="{FF2B5EF4-FFF2-40B4-BE49-F238E27FC236}">
                <a16:creationId xmlns:a16="http://schemas.microsoft.com/office/drawing/2014/main" id="{E32EF83C-EC0A-490A-8A5D-B2511E4A4E1D}"/>
              </a:ext>
            </a:extLst>
          </p:cNvPr>
          <p:cNvSpPr>
            <a:spLocks noGrp="1"/>
          </p:cNvSpPr>
          <p:nvPr>
            <p:ph idx="1"/>
          </p:nvPr>
        </p:nvSpPr>
        <p:spPr>
          <a:xfrm>
            <a:off x="465438" y="1952368"/>
            <a:ext cx="8221362" cy="1209053"/>
          </a:xfrm>
        </p:spPr>
        <p:txBody>
          <a:bodyPr/>
          <a:lstStyle/>
          <a:p>
            <a:pPr marL="514350" indent="-514350">
              <a:lnSpc>
                <a:spcPct val="110000"/>
              </a:lnSpc>
              <a:buFont typeface="+mj-lt"/>
              <a:buAutoNum type="arabicPeriod" startAt="4"/>
            </a:pPr>
            <a:r>
              <a:rPr lang="en-US" sz="2400" b="0" dirty="0"/>
              <a:t>Add one drop of the appropriate sample to each well. Follow the chart.</a:t>
            </a:r>
          </a:p>
        </p:txBody>
      </p:sp>
      <p:pic>
        <p:nvPicPr>
          <p:cNvPr id="4" name="Picture 3">
            <a:extLst>
              <a:ext uri="{FF2B5EF4-FFF2-40B4-BE49-F238E27FC236}">
                <a16:creationId xmlns:a16="http://schemas.microsoft.com/office/drawing/2014/main" id="{88DE7415-E174-4DC1-8B51-27760CFBEB49}"/>
              </a:ext>
            </a:extLst>
          </p:cNvPr>
          <p:cNvPicPr>
            <a:picLocks noChangeAspect="1"/>
          </p:cNvPicPr>
          <p:nvPr/>
        </p:nvPicPr>
        <p:blipFill>
          <a:blip r:embed="rId2"/>
          <a:stretch>
            <a:fillRect/>
          </a:stretch>
        </p:blipFill>
        <p:spPr>
          <a:xfrm>
            <a:off x="1558876" y="5159298"/>
            <a:ext cx="5512599" cy="861509"/>
          </a:xfrm>
          <a:prstGeom prst="rect">
            <a:avLst/>
          </a:prstGeom>
        </p:spPr>
      </p:pic>
      <p:grpSp>
        <p:nvGrpSpPr>
          <p:cNvPr id="8" name="Group 7">
            <a:extLst>
              <a:ext uri="{FF2B5EF4-FFF2-40B4-BE49-F238E27FC236}">
                <a16:creationId xmlns:a16="http://schemas.microsoft.com/office/drawing/2014/main" id="{C765EDFC-D73E-4385-84A8-F10CDE582D93}"/>
              </a:ext>
            </a:extLst>
          </p:cNvPr>
          <p:cNvGrpSpPr/>
          <p:nvPr/>
        </p:nvGrpSpPr>
        <p:grpSpPr>
          <a:xfrm>
            <a:off x="7577250" y="4825780"/>
            <a:ext cx="1230662" cy="1194020"/>
            <a:chOff x="470813" y="2604312"/>
            <a:chExt cx="1230662" cy="1194020"/>
          </a:xfrm>
        </p:grpSpPr>
        <p:pic>
          <p:nvPicPr>
            <p:cNvPr id="9" name="Graphic 2" descr="Stopwatch">
              <a:extLst>
                <a:ext uri="{FF2B5EF4-FFF2-40B4-BE49-F238E27FC236}">
                  <a16:creationId xmlns:a16="http://schemas.microsoft.com/office/drawing/2014/main" id="{2E3AEB79-9AD4-4F16-9A53-4CFC0A03A9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838" y="2604312"/>
              <a:ext cx="914400" cy="914400"/>
            </a:xfrm>
            <a:prstGeom prst="rect">
              <a:avLst/>
            </a:prstGeom>
          </p:spPr>
        </p:pic>
        <p:sp>
          <p:nvSpPr>
            <p:cNvPr id="10" name="TextBox 3">
              <a:extLst>
                <a:ext uri="{FF2B5EF4-FFF2-40B4-BE49-F238E27FC236}">
                  <a16:creationId xmlns:a16="http://schemas.microsoft.com/office/drawing/2014/main" id="{FFDA2C88-3BE3-49B4-B985-56D363BEFDFF}"/>
                </a:ext>
              </a:extLst>
            </p:cNvPr>
            <p:cNvSpPr txBox="1"/>
            <p:nvPr/>
          </p:nvSpPr>
          <p:spPr>
            <a:xfrm>
              <a:off x="470813" y="3429000"/>
              <a:ext cx="123066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r>
                <a:rPr lang="en-US" sz="1800" dirty="0">
                  <a:latin typeface="+mn-lt"/>
                  <a:ea typeface="Tahoma" panose="020B0604030504040204" pitchFamily="34" charset="0"/>
                  <a:cs typeface="Tahoma" panose="020B0604030504040204" pitchFamily="34" charset="0"/>
                </a:rPr>
                <a:t>2–5 min</a:t>
              </a:r>
            </a:p>
          </p:txBody>
        </p:sp>
      </p:grpSp>
      <p:sp>
        <p:nvSpPr>
          <p:cNvPr id="14" name="Left Bracket 13">
            <a:extLst>
              <a:ext uri="{FF2B5EF4-FFF2-40B4-BE49-F238E27FC236}">
                <a16:creationId xmlns:a16="http://schemas.microsoft.com/office/drawing/2014/main" id="{AEEA0A08-BF07-4EF3-BC34-26D6CD0D2569}"/>
              </a:ext>
            </a:extLst>
          </p:cNvPr>
          <p:cNvSpPr/>
          <p:nvPr/>
        </p:nvSpPr>
        <p:spPr bwMode="auto">
          <a:xfrm rot="5400000">
            <a:off x="2421514" y="4642626"/>
            <a:ext cx="226995" cy="936453"/>
          </a:xfrm>
          <a:prstGeom prst="leftBracke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5" name="Left Bracket 14">
            <a:extLst>
              <a:ext uri="{FF2B5EF4-FFF2-40B4-BE49-F238E27FC236}">
                <a16:creationId xmlns:a16="http://schemas.microsoft.com/office/drawing/2014/main" id="{62C3FED1-221C-4858-AC84-E3396C104DD6}"/>
              </a:ext>
            </a:extLst>
          </p:cNvPr>
          <p:cNvSpPr/>
          <p:nvPr/>
        </p:nvSpPr>
        <p:spPr bwMode="auto">
          <a:xfrm rot="5400000">
            <a:off x="3603591" y="4629536"/>
            <a:ext cx="226995" cy="936453"/>
          </a:xfrm>
          <a:prstGeom prst="leftBracke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6" name="Left Bracket 15">
            <a:extLst>
              <a:ext uri="{FF2B5EF4-FFF2-40B4-BE49-F238E27FC236}">
                <a16:creationId xmlns:a16="http://schemas.microsoft.com/office/drawing/2014/main" id="{738E6FC7-4145-433E-A1FE-A1B329ADFE3D}"/>
              </a:ext>
            </a:extLst>
          </p:cNvPr>
          <p:cNvSpPr/>
          <p:nvPr/>
        </p:nvSpPr>
        <p:spPr bwMode="auto">
          <a:xfrm rot="5400000">
            <a:off x="4813289" y="4622605"/>
            <a:ext cx="226995" cy="936453"/>
          </a:xfrm>
          <a:prstGeom prst="leftBracke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7" name="Left Bracket 16">
            <a:extLst>
              <a:ext uri="{FF2B5EF4-FFF2-40B4-BE49-F238E27FC236}">
                <a16:creationId xmlns:a16="http://schemas.microsoft.com/office/drawing/2014/main" id="{1F796D25-AD0D-408B-9887-9BC8BCD01A4D}"/>
              </a:ext>
            </a:extLst>
          </p:cNvPr>
          <p:cNvSpPr/>
          <p:nvPr/>
        </p:nvSpPr>
        <p:spPr bwMode="auto">
          <a:xfrm rot="5400000">
            <a:off x="6026031" y="4614670"/>
            <a:ext cx="226995" cy="936453"/>
          </a:xfrm>
          <a:prstGeom prst="leftBracke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pic>
        <p:nvPicPr>
          <p:cNvPr id="22" name="Picture 21">
            <a:extLst>
              <a:ext uri="{FF2B5EF4-FFF2-40B4-BE49-F238E27FC236}">
                <a16:creationId xmlns:a16="http://schemas.microsoft.com/office/drawing/2014/main" id="{54115C13-7D57-4334-9119-8DD7673F82AC}"/>
              </a:ext>
            </a:extLst>
          </p:cNvPr>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356590" y="3057662"/>
            <a:ext cx="762591" cy="762591"/>
          </a:xfrm>
          <a:prstGeom prst="rect">
            <a:avLst/>
          </a:prstGeom>
        </p:spPr>
      </p:pic>
      <p:pic>
        <p:nvPicPr>
          <p:cNvPr id="30" name="Picture 29">
            <a:extLst>
              <a:ext uri="{FF2B5EF4-FFF2-40B4-BE49-F238E27FC236}">
                <a16:creationId xmlns:a16="http://schemas.microsoft.com/office/drawing/2014/main" id="{706440B9-E68B-4245-B1EA-8F2614DE52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02094">
            <a:off x="6689186" y="4239392"/>
            <a:ext cx="610171" cy="1088651"/>
          </a:xfrm>
          <a:prstGeom prst="rect">
            <a:avLst/>
          </a:prstGeom>
        </p:spPr>
      </p:pic>
      <p:graphicFrame>
        <p:nvGraphicFramePr>
          <p:cNvPr id="31" name="Table 31">
            <a:extLst>
              <a:ext uri="{FF2B5EF4-FFF2-40B4-BE49-F238E27FC236}">
                <a16:creationId xmlns:a16="http://schemas.microsoft.com/office/drawing/2014/main" id="{59077F88-9FA1-4D35-AA11-2CF64EFAF0E6}"/>
              </a:ext>
            </a:extLst>
          </p:cNvPr>
          <p:cNvGraphicFramePr>
            <a:graphicFrameLocks noGrp="1"/>
          </p:cNvGraphicFramePr>
          <p:nvPr>
            <p:extLst>
              <p:ext uri="{D42A27DB-BD31-4B8C-83A1-F6EECF244321}">
                <p14:modId xmlns:p14="http://schemas.microsoft.com/office/powerpoint/2010/main" val="3811741165"/>
              </p:ext>
            </p:extLst>
          </p:nvPr>
        </p:nvGraphicFramePr>
        <p:xfrm>
          <a:off x="427035" y="3860489"/>
          <a:ext cx="6283477" cy="670560"/>
        </p:xfrm>
        <a:graphic>
          <a:graphicData uri="http://schemas.openxmlformats.org/drawingml/2006/table">
            <a:tbl>
              <a:tblPr firstRow="1" bandRow="1">
                <a:tableStyleId>{2D5ABB26-0587-4C30-8999-92F81FD0307C}</a:tableStyleId>
              </a:tblPr>
              <a:tblGrid>
                <a:gridCol w="1549249">
                  <a:extLst>
                    <a:ext uri="{9D8B030D-6E8A-4147-A177-3AD203B41FA5}">
                      <a16:colId xmlns:a16="http://schemas.microsoft.com/office/drawing/2014/main" val="994408369"/>
                    </a:ext>
                  </a:extLst>
                </a:gridCol>
                <a:gridCol w="1183557">
                  <a:extLst>
                    <a:ext uri="{9D8B030D-6E8A-4147-A177-3AD203B41FA5}">
                      <a16:colId xmlns:a16="http://schemas.microsoft.com/office/drawing/2014/main" val="1762468904"/>
                    </a:ext>
                  </a:extLst>
                </a:gridCol>
                <a:gridCol w="1183557">
                  <a:extLst>
                    <a:ext uri="{9D8B030D-6E8A-4147-A177-3AD203B41FA5}">
                      <a16:colId xmlns:a16="http://schemas.microsoft.com/office/drawing/2014/main" val="2432503848"/>
                    </a:ext>
                  </a:extLst>
                </a:gridCol>
                <a:gridCol w="1183557">
                  <a:extLst>
                    <a:ext uri="{9D8B030D-6E8A-4147-A177-3AD203B41FA5}">
                      <a16:colId xmlns:a16="http://schemas.microsoft.com/office/drawing/2014/main" val="550756227"/>
                    </a:ext>
                  </a:extLst>
                </a:gridCol>
                <a:gridCol w="1183557">
                  <a:extLst>
                    <a:ext uri="{9D8B030D-6E8A-4147-A177-3AD203B41FA5}">
                      <a16:colId xmlns:a16="http://schemas.microsoft.com/office/drawing/2014/main" val="1304966282"/>
                    </a:ext>
                  </a:extLst>
                </a:gridCol>
              </a:tblGrid>
              <a:tr h="260437">
                <a:tc>
                  <a:txBody>
                    <a:bodyPr/>
                    <a:lstStyle/>
                    <a:p>
                      <a:pPr algn="ctr"/>
                      <a:r>
                        <a:rPr lang="en-US" sz="1600" b="1" i="1" dirty="0"/>
                        <a:t>Tube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400" b="1" i="1"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400" b="1" i="1"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400" b="1" i="1" dirty="0"/>
                        <a:t>Patient ID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400" b="1" i="1" dirty="0"/>
                        <a:t>Patient ID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753736167"/>
                  </a:ext>
                </a:extLst>
              </a:tr>
              <a:tr h="260437">
                <a:tc>
                  <a:txBody>
                    <a:bodyPr/>
                    <a:lstStyle/>
                    <a:p>
                      <a:pPr algn="ctr"/>
                      <a:r>
                        <a:rPr lang="en-US" sz="1600" b="1" i="1" dirty="0"/>
                        <a:t>Amount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400" b="1" i="1" dirty="0"/>
                        <a:t>1 drop</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400" b="1" i="1" dirty="0"/>
                        <a:t>1 drop</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400" b="1" i="1" dirty="0"/>
                        <a:t>1 drop</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a:r>
                        <a:rPr lang="en-US" sz="1400" b="1" i="1" dirty="0"/>
                        <a:t>1 drop</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909393825"/>
                  </a:ext>
                </a:extLst>
              </a:tr>
            </a:tbl>
          </a:graphicData>
        </a:graphic>
      </p:graphicFrame>
      <p:cxnSp>
        <p:nvCxnSpPr>
          <p:cNvPr id="34" name="Straight Arrow Connector 33">
            <a:extLst>
              <a:ext uri="{FF2B5EF4-FFF2-40B4-BE49-F238E27FC236}">
                <a16:creationId xmlns:a16="http://schemas.microsoft.com/office/drawing/2014/main" id="{2BA26C0F-9510-4CA4-9F4C-D4E123054DE6}"/>
              </a:ext>
            </a:extLst>
          </p:cNvPr>
          <p:cNvCxnSpPr>
            <a:cxnSpLocks/>
          </p:cNvCxnSpPr>
          <p:nvPr/>
        </p:nvCxnSpPr>
        <p:spPr>
          <a:xfrm>
            <a:off x="2543325" y="4580726"/>
            <a:ext cx="0" cy="33694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815BE32-1A7C-4F9A-945C-D52FFA357BAE}"/>
              </a:ext>
            </a:extLst>
          </p:cNvPr>
          <p:cNvCxnSpPr>
            <a:cxnSpLocks/>
          </p:cNvCxnSpPr>
          <p:nvPr/>
        </p:nvCxnSpPr>
        <p:spPr>
          <a:xfrm>
            <a:off x="3734371" y="4580726"/>
            <a:ext cx="0" cy="33694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F769A35-94A4-4278-BB2A-6D47D8A65804}"/>
              </a:ext>
            </a:extLst>
          </p:cNvPr>
          <p:cNvCxnSpPr>
            <a:cxnSpLocks/>
          </p:cNvCxnSpPr>
          <p:nvPr/>
        </p:nvCxnSpPr>
        <p:spPr>
          <a:xfrm>
            <a:off x="4926786" y="4580726"/>
            <a:ext cx="0" cy="33694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40D683E-AE18-4369-AF02-EB88F506EF73}"/>
              </a:ext>
            </a:extLst>
          </p:cNvPr>
          <p:cNvCxnSpPr>
            <a:cxnSpLocks/>
          </p:cNvCxnSpPr>
          <p:nvPr/>
        </p:nvCxnSpPr>
        <p:spPr>
          <a:xfrm>
            <a:off x="6143790" y="4580726"/>
            <a:ext cx="0" cy="33694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7D078B1-6230-4CF9-8892-0752F96536F5}"/>
              </a:ext>
            </a:extLst>
          </p:cNvPr>
          <p:cNvGrpSpPr/>
          <p:nvPr/>
        </p:nvGrpSpPr>
        <p:grpSpPr>
          <a:xfrm>
            <a:off x="5776575" y="3036671"/>
            <a:ext cx="761370" cy="761370"/>
            <a:chOff x="5742835" y="2698507"/>
            <a:chExt cx="909313" cy="909313"/>
          </a:xfrm>
        </p:grpSpPr>
        <p:pic>
          <p:nvPicPr>
            <p:cNvPr id="42" name="Picture 41">
              <a:extLst>
                <a:ext uri="{FF2B5EF4-FFF2-40B4-BE49-F238E27FC236}">
                  <a16:creationId xmlns:a16="http://schemas.microsoft.com/office/drawing/2014/main" id="{8321C2EE-0F83-4F88-B8CF-92432786FA70}"/>
                </a:ext>
              </a:extLst>
            </p:cNvPr>
            <p:cNvPicPr>
              <a:picLocks noChangeAspect="1"/>
            </p:cNvPicPr>
            <p:nvPr/>
          </p:nvPicPr>
          <p:blipFill>
            <a:blip r:embed="rId5" cstate="print">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5742835" y="2698507"/>
              <a:ext cx="909313" cy="909313"/>
            </a:xfrm>
            <a:prstGeom prst="rect">
              <a:avLst/>
            </a:prstGeom>
          </p:spPr>
        </p:pic>
        <p:sp>
          <p:nvSpPr>
            <p:cNvPr id="43" name="TextBox 28">
              <a:extLst>
                <a:ext uri="{FF2B5EF4-FFF2-40B4-BE49-F238E27FC236}">
                  <a16:creationId xmlns:a16="http://schemas.microsoft.com/office/drawing/2014/main" id="{17240C97-E6E2-4363-A48F-66EF5A19BEBA}"/>
                </a:ext>
              </a:extLst>
            </p:cNvPr>
            <p:cNvSpPr txBox="1"/>
            <p:nvPr/>
          </p:nvSpPr>
          <p:spPr>
            <a:xfrm>
              <a:off x="6157809" y="3219388"/>
              <a:ext cx="450849"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r>
                <a:rPr lang="en-US" sz="1600" b="1" dirty="0"/>
                <a:t>?</a:t>
              </a:r>
              <a:endParaRPr lang="en-US" b="1" dirty="0"/>
            </a:p>
          </p:txBody>
        </p:sp>
      </p:grpSp>
      <p:grpSp>
        <p:nvGrpSpPr>
          <p:cNvPr id="50" name="Group 49">
            <a:extLst>
              <a:ext uri="{FF2B5EF4-FFF2-40B4-BE49-F238E27FC236}">
                <a16:creationId xmlns:a16="http://schemas.microsoft.com/office/drawing/2014/main" id="{841E30F2-20B3-45DC-97DE-08F1D46CEDAA}"/>
              </a:ext>
            </a:extLst>
          </p:cNvPr>
          <p:cNvGrpSpPr/>
          <p:nvPr/>
        </p:nvGrpSpPr>
        <p:grpSpPr>
          <a:xfrm>
            <a:off x="4567193" y="3029740"/>
            <a:ext cx="761370" cy="761370"/>
            <a:chOff x="4430060" y="2690418"/>
            <a:chExt cx="909313" cy="909313"/>
          </a:xfrm>
        </p:grpSpPr>
        <p:pic>
          <p:nvPicPr>
            <p:cNvPr id="44" name="Picture 43">
              <a:extLst>
                <a:ext uri="{FF2B5EF4-FFF2-40B4-BE49-F238E27FC236}">
                  <a16:creationId xmlns:a16="http://schemas.microsoft.com/office/drawing/2014/main" id="{4237BB4D-F2C3-4F96-8F3B-3E1AF50E66B8}"/>
                </a:ext>
              </a:extLst>
            </p:cNvPr>
            <p:cNvPicPr>
              <a:picLocks noChangeAspect="1"/>
            </p:cNvPicPr>
            <p:nvPr/>
          </p:nvPicPr>
          <p:blipFill>
            <a:blip r:embed="rId5" cstate="print">
              <a:duotone>
                <a:prstClr val="black"/>
                <a:srgbClr val="FFFF00">
                  <a:tint val="45000"/>
                  <a:satMod val="400000"/>
                </a:srgbClr>
              </a:duotone>
              <a:extLst>
                <a:ext uri="{28A0092B-C50C-407E-A947-70E740481C1C}">
                  <a14:useLocalDpi xmlns:a14="http://schemas.microsoft.com/office/drawing/2010/main" val="0"/>
                </a:ext>
              </a:extLst>
            </a:blip>
            <a:stretch>
              <a:fillRect/>
            </a:stretch>
          </p:blipFill>
          <p:spPr>
            <a:xfrm>
              <a:off x="4430060" y="2690418"/>
              <a:ext cx="909313" cy="909313"/>
            </a:xfrm>
            <a:prstGeom prst="rect">
              <a:avLst/>
            </a:prstGeom>
          </p:spPr>
        </p:pic>
        <p:sp>
          <p:nvSpPr>
            <p:cNvPr id="45" name="TextBox 28">
              <a:extLst>
                <a:ext uri="{FF2B5EF4-FFF2-40B4-BE49-F238E27FC236}">
                  <a16:creationId xmlns:a16="http://schemas.microsoft.com/office/drawing/2014/main" id="{E068141B-FC02-4965-93A3-B27E6F32CDF3}"/>
                </a:ext>
              </a:extLst>
            </p:cNvPr>
            <p:cNvSpPr txBox="1"/>
            <p:nvPr/>
          </p:nvSpPr>
          <p:spPr>
            <a:xfrm>
              <a:off x="4845034" y="3211299"/>
              <a:ext cx="450849"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r>
                <a:rPr lang="en-US" sz="1600" b="1" dirty="0"/>
                <a:t>?</a:t>
              </a:r>
              <a:endParaRPr lang="en-US" b="1" dirty="0"/>
            </a:p>
          </p:txBody>
        </p:sp>
      </p:grpSp>
      <p:pic>
        <p:nvPicPr>
          <p:cNvPr id="52" name="Picture 51">
            <a:extLst>
              <a:ext uri="{FF2B5EF4-FFF2-40B4-BE49-F238E27FC236}">
                <a16:creationId xmlns:a16="http://schemas.microsoft.com/office/drawing/2014/main" id="{F3084231-3506-4F75-ADB7-6D33ADD15E17}"/>
              </a:ext>
            </a:extLst>
          </p:cNvPr>
          <p:cNvPicPr>
            <a:picLocks noChangeAspect="1"/>
          </p:cNvPicPr>
          <p:nvPr/>
        </p:nvPicPr>
        <p:blipFill>
          <a:blip r:embed="rId7"/>
          <a:stretch>
            <a:fillRect/>
          </a:stretch>
        </p:blipFill>
        <p:spPr>
          <a:xfrm>
            <a:off x="2066785" y="3038448"/>
            <a:ext cx="751618" cy="807293"/>
          </a:xfrm>
          <a:prstGeom prst="rect">
            <a:avLst/>
          </a:prstGeom>
        </p:spPr>
      </p:pic>
    </p:spTree>
    <p:extLst>
      <p:ext uri="{BB962C8B-B14F-4D97-AF65-F5344CB8AC3E}">
        <p14:creationId xmlns:p14="http://schemas.microsoft.com/office/powerpoint/2010/main" val="851234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E5B4-8CAE-4CA6-80DE-906F30B8B301}"/>
              </a:ext>
            </a:extLst>
          </p:cNvPr>
          <p:cNvSpPr>
            <a:spLocks noGrp="1"/>
          </p:cNvSpPr>
          <p:nvPr>
            <p:ph type="title"/>
          </p:nvPr>
        </p:nvSpPr>
        <p:spPr/>
        <p:txBody>
          <a:bodyPr/>
          <a:lstStyle/>
          <a:p>
            <a:r>
              <a:rPr lang="en-US" dirty="0"/>
              <a:t>What is a serum antibody?</a:t>
            </a:r>
          </a:p>
        </p:txBody>
      </p:sp>
      <p:sp>
        <p:nvSpPr>
          <p:cNvPr id="3" name="Footer Placeholder 2">
            <a:extLst>
              <a:ext uri="{FF2B5EF4-FFF2-40B4-BE49-F238E27FC236}">
                <a16:creationId xmlns:a16="http://schemas.microsoft.com/office/drawing/2014/main" id="{152EEC34-C69A-4B6A-828F-534DD4EDA828}"/>
              </a:ext>
            </a:extLst>
          </p:cNvPr>
          <p:cNvSpPr>
            <a:spLocks noGrp="1"/>
          </p:cNvSpPr>
          <p:nvPr>
            <p:ph type="ftr" sz="quarter" idx="10"/>
          </p:nvPr>
        </p:nvSpPr>
        <p:spPr/>
        <p:txBody>
          <a:bodyPr/>
          <a:lstStyle/>
          <a:p>
            <a:r>
              <a:rPr lang="en-US" dirty="0"/>
              <a:t>explorer.bio-rad.com</a:t>
            </a:r>
          </a:p>
        </p:txBody>
      </p:sp>
      <p:sp>
        <p:nvSpPr>
          <p:cNvPr id="4" name="Content Placeholder 3">
            <a:extLst>
              <a:ext uri="{FF2B5EF4-FFF2-40B4-BE49-F238E27FC236}">
                <a16:creationId xmlns:a16="http://schemas.microsoft.com/office/drawing/2014/main" id="{5A0497BF-8D48-4EEF-8B21-2424D8A5443C}"/>
              </a:ext>
            </a:extLst>
          </p:cNvPr>
          <p:cNvSpPr>
            <a:spLocks noGrp="1"/>
          </p:cNvSpPr>
          <p:nvPr>
            <p:ph idx="1"/>
          </p:nvPr>
        </p:nvSpPr>
        <p:spPr>
          <a:xfrm>
            <a:off x="5590902" y="1952368"/>
            <a:ext cx="3095897" cy="4067432"/>
          </a:xfrm>
        </p:spPr>
        <p:txBody>
          <a:bodyPr/>
          <a:lstStyle/>
          <a:p>
            <a:r>
              <a:rPr lang="en-US" dirty="0"/>
              <a:t>Antibodies in the bloodstream that bind directly and </a:t>
            </a:r>
            <a:r>
              <a:rPr lang="en-US" b="1" dirty="0"/>
              <a:t>specifically</a:t>
            </a:r>
            <a:r>
              <a:rPr lang="en-US" dirty="0"/>
              <a:t> to antigens like the spike protein</a:t>
            </a:r>
          </a:p>
          <a:p>
            <a:r>
              <a:rPr lang="en-US" dirty="0"/>
              <a:t>The specificity is key to how an ELISA works.</a:t>
            </a:r>
          </a:p>
          <a:p>
            <a:endParaRPr lang="en-US" dirty="0"/>
          </a:p>
        </p:txBody>
      </p:sp>
      <p:grpSp>
        <p:nvGrpSpPr>
          <p:cNvPr id="5" name="Group 4">
            <a:extLst>
              <a:ext uri="{FF2B5EF4-FFF2-40B4-BE49-F238E27FC236}">
                <a16:creationId xmlns:a16="http://schemas.microsoft.com/office/drawing/2014/main" id="{59B5D65F-531C-458B-844D-1D596A9B509D}"/>
              </a:ext>
            </a:extLst>
          </p:cNvPr>
          <p:cNvGrpSpPr>
            <a:grpSpLocks/>
          </p:cNvGrpSpPr>
          <p:nvPr/>
        </p:nvGrpSpPr>
        <p:grpSpPr bwMode="auto">
          <a:xfrm>
            <a:off x="376626" y="2042285"/>
            <a:ext cx="4514529" cy="4084372"/>
            <a:chOff x="1820332" y="2248710"/>
            <a:chExt cx="6173005" cy="5348586"/>
          </a:xfrm>
        </p:grpSpPr>
        <p:sp>
          <p:nvSpPr>
            <p:cNvPr id="6" name="Text Box 16">
              <a:extLst>
                <a:ext uri="{FF2B5EF4-FFF2-40B4-BE49-F238E27FC236}">
                  <a16:creationId xmlns:a16="http://schemas.microsoft.com/office/drawing/2014/main" id="{08B87AF1-371C-4D3C-A53E-5C01CFC51EBE}"/>
                </a:ext>
              </a:extLst>
            </p:cNvPr>
            <p:cNvSpPr txBox="1">
              <a:spLocks noChangeArrowheads="1"/>
            </p:cNvSpPr>
            <p:nvPr/>
          </p:nvSpPr>
          <p:spPr bwMode="auto">
            <a:xfrm>
              <a:off x="1820332" y="5329982"/>
              <a:ext cx="1694389" cy="76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ClrTx/>
                <a:buFontTx/>
                <a:buNone/>
              </a:pPr>
              <a:r>
                <a:rPr lang="en-US" altLang="en-US" sz="1600" b="1" i="1" dirty="0"/>
                <a:t>variable region</a:t>
              </a:r>
            </a:p>
          </p:txBody>
        </p:sp>
        <p:grpSp>
          <p:nvGrpSpPr>
            <p:cNvPr id="7" name="Group 6">
              <a:extLst>
                <a:ext uri="{FF2B5EF4-FFF2-40B4-BE49-F238E27FC236}">
                  <a16:creationId xmlns:a16="http://schemas.microsoft.com/office/drawing/2014/main" id="{1D01CD79-964C-479D-846C-88288DF5FF98}"/>
                </a:ext>
              </a:extLst>
            </p:cNvPr>
            <p:cNvGrpSpPr>
              <a:grpSpLocks/>
            </p:cNvGrpSpPr>
            <p:nvPr/>
          </p:nvGrpSpPr>
          <p:grpSpPr bwMode="auto">
            <a:xfrm>
              <a:off x="2742211" y="2248710"/>
              <a:ext cx="5251126" cy="5348586"/>
              <a:chOff x="2742211" y="2248710"/>
              <a:chExt cx="5251126" cy="5348586"/>
            </a:xfrm>
          </p:grpSpPr>
          <p:pic>
            <p:nvPicPr>
              <p:cNvPr id="8" name="Picture 7" descr="Black&amp;grey AB">
                <a:extLst>
                  <a:ext uri="{FF2B5EF4-FFF2-40B4-BE49-F238E27FC236}">
                    <a16:creationId xmlns:a16="http://schemas.microsoft.com/office/drawing/2014/main" id="{636019A0-D310-4361-8F17-B5F02D795B8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3748512" y="2248710"/>
                <a:ext cx="3505199"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a:extLst>
                  <a:ext uri="{FF2B5EF4-FFF2-40B4-BE49-F238E27FC236}">
                    <a16:creationId xmlns:a16="http://schemas.microsoft.com/office/drawing/2014/main" id="{3AC61F48-99C7-4B88-88C3-A7E5B0132FBD}"/>
                  </a:ext>
                </a:extLst>
              </p:cNvPr>
              <p:cNvSpPr txBox="1">
                <a:spLocks noChangeArrowheads="1"/>
              </p:cNvSpPr>
              <p:nvPr/>
            </p:nvSpPr>
            <p:spPr bwMode="auto">
              <a:xfrm>
                <a:off x="2742211" y="3410712"/>
                <a:ext cx="2445603" cy="44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50000"/>
                  </a:spcBef>
                  <a:buClrTx/>
                  <a:buFontTx/>
                  <a:buNone/>
                </a:pPr>
                <a:r>
                  <a:rPr lang="en-US" altLang="en-US" sz="1600" b="1" i="1" dirty="0"/>
                  <a:t>light chain</a:t>
                </a:r>
              </a:p>
            </p:txBody>
          </p:sp>
          <p:sp>
            <p:nvSpPr>
              <p:cNvPr id="10" name="Text Box 13">
                <a:extLst>
                  <a:ext uri="{FF2B5EF4-FFF2-40B4-BE49-F238E27FC236}">
                    <a16:creationId xmlns:a16="http://schemas.microsoft.com/office/drawing/2014/main" id="{6409F625-644D-45FF-9534-6447C0C49952}"/>
                  </a:ext>
                </a:extLst>
              </p:cNvPr>
              <p:cNvSpPr txBox="1">
                <a:spLocks noChangeArrowheads="1"/>
              </p:cNvSpPr>
              <p:nvPr/>
            </p:nvSpPr>
            <p:spPr bwMode="auto">
              <a:xfrm>
                <a:off x="5009227" y="5340572"/>
                <a:ext cx="1172114" cy="76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50000"/>
                  </a:spcBef>
                  <a:buClrTx/>
                  <a:buFontTx/>
                  <a:buNone/>
                </a:pPr>
                <a:r>
                  <a:rPr lang="en-US" altLang="en-US" sz="1600" b="1" i="1" dirty="0"/>
                  <a:t>heavy chain</a:t>
                </a:r>
              </a:p>
            </p:txBody>
          </p:sp>
          <p:sp>
            <p:nvSpPr>
              <p:cNvPr id="11" name="Oval 10">
                <a:extLst>
                  <a:ext uri="{FF2B5EF4-FFF2-40B4-BE49-F238E27FC236}">
                    <a16:creationId xmlns:a16="http://schemas.microsoft.com/office/drawing/2014/main" id="{E279040A-ACD9-4D52-8416-0E8786D2B97F}"/>
                  </a:ext>
                </a:extLst>
              </p:cNvPr>
              <p:cNvSpPr>
                <a:spLocks noChangeArrowheads="1"/>
              </p:cNvSpPr>
              <p:nvPr/>
            </p:nvSpPr>
            <p:spPr bwMode="auto">
              <a:xfrm>
                <a:off x="3575288" y="4742362"/>
                <a:ext cx="990601" cy="990600"/>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endParaRPr lang="en-US" altLang="en-US" sz="3200"/>
              </a:p>
            </p:txBody>
          </p:sp>
          <p:sp>
            <p:nvSpPr>
              <p:cNvPr id="12" name="Oval 11">
                <a:extLst>
                  <a:ext uri="{FF2B5EF4-FFF2-40B4-BE49-F238E27FC236}">
                    <a16:creationId xmlns:a16="http://schemas.microsoft.com/office/drawing/2014/main" id="{087C1DEC-0451-421B-9F8C-6FD5A532AA08}"/>
                  </a:ext>
                </a:extLst>
              </p:cNvPr>
              <p:cNvSpPr>
                <a:spLocks noChangeArrowheads="1"/>
              </p:cNvSpPr>
              <p:nvPr/>
            </p:nvSpPr>
            <p:spPr bwMode="auto">
              <a:xfrm>
                <a:off x="6373867" y="4603822"/>
                <a:ext cx="990601" cy="990600"/>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endParaRPr lang="en-US" altLang="en-US" sz="3200"/>
              </a:p>
            </p:txBody>
          </p:sp>
          <p:sp>
            <p:nvSpPr>
              <p:cNvPr id="13" name="Text Box 17">
                <a:extLst>
                  <a:ext uri="{FF2B5EF4-FFF2-40B4-BE49-F238E27FC236}">
                    <a16:creationId xmlns:a16="http://schemas.microsoft.com/office/drawing/2014/main" id="{29DD6F41-14F6-4479-95EB-B7D3C3AEAF6A}"/>
                  </a:ext>
                </a:extLst>
              </p:cNvPr>
              <p:cNvSpPr txBox="1">
                <a:spLocks noChangeArrowheads="1"/>
              </p:cNvSpPr>
              <p:nvPr/>
            </p:nvSpPr>
            <p:spPr bwMode="auto">
              <a:xfrm>
                <a:off x="6316935" y="2482269"/>
                <a:ext cx="1676402" cy="76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ClrTx/>
                  <a:buFontTx/>
                  <a:buNone/>
                </a:pPr>
                <a:r>
                  <a:rPr lang="en-US" altLang="en-US" sz="1600" b="1" i="1" dirty="0"/>
                  <a:t>constant region</a:t>
                </a:r>
              </a:p>
            </p:txBody>
          </p:sp>
          <p:sp>
            <p:nvSpPr>
              <p:cNvPr id="14" name="Rectangle 13">
                <a:extLst>
                  <a:ext uri="{FF2B5EF4-FFF2-40B4-BE49-F238E27FC236}">
                    <a16:creationId xmlns:a16="http://schemas.microsoft.com/office/drawing/2014/main" id="{999CAB90-029B-4B1B-9CE4-C987920DDFC7}"/>
                  </a:ext>
                </a:extLst>
              </p:cNvPr>
              <p:cNvSpPr>
                <a:spLocks noChangeArrowheads="1"/>
              </p:cNvSpPr>
              <p:nvPr/>
            </p:nvSpPr>
            <p:spPr bwMode="auto">
              <a:xfrm>
                <a:off x="5170817" y="2248710"/>
                <a:ext cx="685800" cy="1836656"/>
              </a:xfrm>
              <a:prstGeom prst="rect">
                <a:avLst/>
              </a:prstGeom>
              <a:solidFill>
                <a:schemeClr val="accent1">
                  <a:alpha val="5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endParaRPr lang="en-US" altLang="en-US" sz="3200"/>
              </a:p>
            </p:txBody>
          </p:sp>
          <p:pic>
            <p:nvPicPr>
              <p:cNvPr id="15" name="Picture 14" descr="B cell differentiation">
                <a:extLst>
                  <a:ext uri="{FF2B5EF4-FFF2-40B4-BE49-F238E27FC236}">
                    <a16:creationId xmlns:a16="http://schemas.microsoft.com/office/drawing/2014/main" id="{95A6B7D5-EDBF-464F-8F7F-1D30926B9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72" r="17982" b="81819"/>
              <a:stretch>
                <a:fillRect/>
              </a:stretch>
            </p:blipFill>
            <p:spPr bwMode="auto">
              <a:xfrm>
                <a:off x="2905417" y="6525172"/>
                <a:ext cx="4648202" cy="68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08C1D69B-7089-41D4-9B69-97831921AA91}"/>
                  </a:ext>
                </a:extLst>
              </p:cNvPr>
              <p:cNvSpPr>
                <a:spLocks noChangeArrowheads="1"/>
              </p:cNvSpPr>
              <p:nvPr/>
            </p:nvSpPr>
            <p:spPr bwMode="auto">
              <a:xfrm>
                <a:off x="3211365" y="7153951"/>
                <a:ext cx="3899810" cy="44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ClrTx/>
                  <a:buFontTx/>
                  <a:buNone/>
                </a:pPr>
                <a:r>
                  <a:rPr lang="en-US" altLang="en-US" sz="1600" b="1" i="1" dirty="0"/>
                  <a:t>3,368,600 antibody combos</a:t>
                </a:r>
              </a:p>
            </p:txBody>
          </p:sp>
        </p:grpSp>
      </p:grpSp>
      <p:sp>
        <p:nvSpPr>
          <p:cNvPr id="17" name="Oval 6">
            <a:extLst>
              <a:ext uri="{FF2B5EF4-FFF2-40B4-BE49-F238E27FC236}">
                <a16:creationId xmlns:a16="http://schemas.microsoft.com/office/drawing/2014/main" id="{D5832BE5-E6C9-4A57-A80C-F67DD0E6E599}"/>
              </a:ext>
            </a:extLst>
          </p:cNvPr>
          <p:cNvSpPr/>
          <p:nvPr/>
        </p:nvSpPr>
        <p:spPr bwMode="auto">
          <a:xfrm rot="16200000">
            <a:off x="4103492" y="3957249"/>
            <a:ext cx="727592" cy="1577992"/>
          </a:xfrm>
          <a:custGeom>
            <a:avLst/>
            <a:gdLst>
              <a:gd name="connsiteX0" fmla="*/ 0 w 835742"/>
              <a:gd name="connsiteY0" fmla="*/ 415831 h 831662"/>
              <a:gd name="connsiteX1" fmla="*/ 417871 w 835742"/>
              <a:gd name="connsiteY1" fmla="*/ 0 h 831662"/>
              <a:gd name="connsiteX2" fmla="*/ 835742 w 835742"/>
              <a:gd name="connsiteY2" fmla="*/ 415831 h 831662"/>
              <a:gd name="connsiteX3" fmla="*/ 417871 w 835742"/>
              <a:gd name="connsiteY3" fmla="*/ 831662 h 831662"/>
              <a:gd name="connsiteX4" fmla="*/ 0 w 835742"/>
              <a:gd name="connsiteY4" fmla="*/ 415831 h 831662"/>
              <a:gd name="connsiteX0" fmla="*/ 0 w 570271"/>
              <a:gd name="connsiteY0" fmla="*/ 425674 h 831683"/>
              <a:gd name="connsiteX1" fmla="*/ 152400 w 570271"/>
              <a:gd name="connsiteY1" fmla="*/ 10 h 831683"/>
              <a:gd name="connsiteX2" fmla="*/ 570271 w 570271"/>
              <a:gd name="connsiteY2" fmla="*/ 415841 h 831683"/>
              <a:gd name="connsiteX3" fmla="*/ 152400 w 570271"/>
              <a:gd name="connsiteY3" fmla="*/ 831672 h 831683"/>
              <a:gd name="connsiteX4" fmla="*/ 0 w 570271"/>
              <a:gd name="connsiteY4" fmla="*/ 425674 h 83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271" h="831683">
                <a:moveTo>
                  <a:pt x="0" y="425674"/>
                </a:moveTo>
                <a:cubicBezTo>
                  <a:pt x="0" y="196017"/>
                  <a:pt x="57355" y="1649"/>
                  <a:pt x="152400" y="10"/>
                </a:cubicBezTo>
                <a:cubicBezTo>
                  <a:pt x="247445" y="-1629"/>
                  <a:pt x="570271" y="186184"/>
                  <a:pt x="570271" y="415841"/>
                </a:cubicBezTo>
                <a:cubicBezTo>
                  <a:pt x="570271" y="645498"/>
                  <a:pt x="247445" y="830033"/>
                  <a:pt x="152400" y="831672"/>
                </a:cubicBezTo>
                <a:cubicBezTo>
                  <a:pt x="57355" y="833311"/>
                  <a:pt x="0" y="655331"/>
                  <a:pt x="0" y="425674"/>
                </a:cubicBez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cxnSp>
        <p:nvCxnSpPr>
          <p:cNvPr id="18" name="Straight Arrow Connector 17">
            <a:extLst>
              <a:ext uri="{FF2B5EF4-FFF2-40B4-BE49-F238E27FC236}">
                <a16:creationId xmlns:a16="http://schemas.microsoft.com/office/drawing/2014/main" id="{D780EB37-6CDC-40B4-9606-294F1E3F9BC9}"/>
              </a:ext>
            </a:extLst>
          </p:cNvPr>
          <p:cNvCxnSpPr>
            <a:cxnSpLocks/>
          </p:cNvCxnSpPr>
          <p:nvPr/>
        </p:nvCxnSpPr>
        <p:spPr bwMode="auto">
          <a:xfrm flipH="1">
            <a:off x="3084088" y="2548210"/>
            <a:ext cx="763545" cy="195343"/>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55C8F955-7B2B-46E9-9558-61F68806D53F}"/>
              </a:ext>
            </a:extLst>
          </p:cNvPr>
          <p:cNvCxnSpPr>
            <a:cxnSpLocks/>
          </p:cNvCxnSpPr>
          <p:nvPr/>
        </p:nvCxnSpPr>
        <p:spPr bwMode="auto">
          <a:xfrm flipH="1" flipV="1">
            <a:off x="2663676" y="3957640"/>
            <a:ext cx="206204" cy="529870"/>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B7DDFDA8-B0AC-4076-A927-56C5E9915A0B}"/>
              </a:ext>
            </a:extLst>
          </p:cNvPr>
          <p:cNvCxnSpPr>
            <a:cxnSpLocks/>
          </p:cNvCxnSpPr>
          <p:nvPr/>
        </p:nvCxnSpPr>
        <p:spPr bwMode="auto">
          <a:xfrm>
            <a:off x="1725810" y="3303655"/>
            <a:ext cx="560226" cy="467091"/>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17">
            <a:extLst>
              <a:ext uri="{FF2B5EF4-FFF2-40B4-BE49-F238E27FC236}">
                <a16:creationId xmlns:a16="http://schemas.microsoft.com/office/drawing/2014/main" id="{EE9AA1C1-345F-4407-9A83-8B2CA6FBB8F8}"/>
              </a:ext>
            </a:extLst>
          </p:cNvPr>
          <p:cNvSpPr txBox="1">
            <a:spLocks noChangeArrowheads="1"/>
          </p:cNvSpPr>
          <p:nvPr/>
        </p:nvSpPr>
        <p:spPr bwMode="auto">
          <a:xfrm>
            <a:off x="4454989" y="4006096"/>
            <a:ext cx="143804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ClrTx/>
              <a:buFontTx/>
              <a:buNone/>
            </a:pPr>
            <a:r>
              <a:rPr lang="en-US" altLang="en-US" sz="1600" b="1" i="1" dirty="0"/>
              <a:t>Antigen</a:t>
            </a:r>
          </a:p>
        </p:txBody>
      </p:sp>
      <p:cxnSp>
        <p:nvCxnSpPr>
          <p:cNvPr id="22" name="Straight Arrow Connector 21">
            <a:extLst>
              <a:ext uri="{FF2B5EF4-FFF2-40B4-BE49-F238E27FC236}">
                <a16:creationId xmlns:a16="http://schemas.microsoft.com/office/drawing/2014/main" id="{9E8157DD-6F1E-4FAA-8F9F-66D38E5EA5B7}"/>
              </a:ext>
            </a:extLst>
          </p:cNvPr>
          <p:cNvCxnSpPr>
            <a:cxnSpLocks/>
          </p:cNvCxnSpPr>
          <p:nvPr/>
        </p:nvCxnSpPr>
        <p:spPr bwMode="auto">
          <a:xfrm flipH="1">
            <a:off x="4888217" y="4357249"/>
            <a:ext cx="317335" cy="291324"/>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070BC048-9F4F-41F9-8424-81EACF816DC7}"/>
              </a:ext>
            </a:extLst>
          </p:cNvPr>
          <p:cNvCxnSpPr>
            <a:cxnSpLocks/>
          </p:cNvCxnSpPr>
          <p:nvPr/>
        </p:nvCxnSpPr>
        <p:spPr bwMode="auto">
          <a:xfrm flipV="1">
            <a:off x="1393936" y="4403342"/>
            <a:ext cx="392833" cy="299644"/>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7396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65AC23-5FCD-41ED-B460-786ADE46AD67}"/>
              </a:ext>
            </a:extLst>
          </p:cNvPr>
          <p:cNvPicPr>
            <a:picLocks noChangeAspect="1"/>
          </p:cNvPicPr>
          <p:nvPr/>
        </p:nvPicPr>
        <p:blipFill>
          <a:blip r:embed="rId2"/>
          <a:stretch>
            <a:fillRect/>
          </a:stretch>
        </p:blipFill>
        <p:spPr>
          <a:xfrm>
            <a:off x="4763566" y="3589392"/>
            <a:ext cx="3857105" cy="602788"/>
          </a:xfrm>
          <a:prstGeom prst="rect">
            <a:avLst/>
          </a:prstGeom>
        </p:spPr>
      </p:pic>
      <p:sp>
        <p:nvSpPr>
          <p:cNvPr id="2" name="Title 1">
            <a:extLst>
              <a:ext uri="{FF2B5EF4-FFF2-40B4-BE49-F238E27FC236}">
                <a16:creationId xmlns:a16="http://schemas.microsoft.com/office/drawing/2014/main" id="{449A6852-4002-4A83-BC19-5E21CA988B82}"/>
              </a:ext>
            </a:extLst>
          </p:cNvPr>
          <p:cNvSpPr>
            <a:spLocks noGrp="1"/>
          </p:cNvSpPr>
          <p:nvPr>
            <p:ph type="title"/>
          </p:nvPr>
        </p:nvSpPr>
        <p:spPr/>
        <p:txBody>
          <a:bodyPr/>
          <a:lstStyle/>
          <a:p>
            <a:r>
              <a:rPr lang="en-US" dirty="0"/>
              <a:t>Wash Wells (x2)</a:t>
            </a:r>
          </a:p>
        </p:txBody>
      </p:sp>
      <p:sp>
        <p:nvSpPr>
          <p:cNvPr id="3" name="Content Placeholder 2">
            <a:extLst>
              <a:ext uri="{FF2B5EF4-FFF2-40B4-BE49-F238E27FC236}">
                <a16:creationId xmlns:a16="http://schemas.microsoft.com/office/drawing/2014/main" id="{567E1FF9-9D35-4360-901E-8362A909168B}"/>
              </a:ext>
            </a:extLst>
          </p:cNvPr>
          <p:cNvSpPr>
            <a:spLocks noGrp="1"/>
          </p:cNvSpPr>
          <p:nvPr>
            <p:ph idx="1"/>
          </p:nvPr>
        </p:nvSpPr>
        <p:spPr>
          <a:xfrm>
            <a:off x="465438" y="1952368"/>
            <a:ext cx="4106562" cy="4067432"/>
          </a:xfrm>
        </p:spPr>
        <p:txBody>
          <a:bodyPr>
            <a:normAutofit/>
          </a:bodyPr>
          <a:lstStyle/>
          <a:p>
            <a:pPr marL="514350" indent="-514350">
              <a:lnSpc>
                <a:spcPct val="110000"/>
              </a:lnSpc>
              <a:buFont typeface="+mj-lt"/>
              <a:buAutoNum type="arabicPeriod" startAt="5"/>
            </a:pPr>
            <a:r>
              <a:rPr lang="en-US" sz="2400" dirty="0"/>
              <a:t>Use a clean pipet. Almost fill each well with wash buffer.</a:t>
            </a:r>
            <a:br>
              <a:rPr lang="en-US" sz="2400" dirty="0"/>
            </a:br>
            <a:r>
              <a:rPr lang="en-US" sz="2400" dirty="0"/>
              <a:t>DO NOT OVERFLOW.</a:t>
            </a:r>
          </a:p>
          <a:p>
            <a:pPr marL="514350" indent="-514350">
              <a:lnSpc>
                <a:spcPct val="110000"/>
              </a:lnSpc>
              <a:buFont typeface="+mj-lt"/>
              <a:buAutoNum type="arabicPeriod" startAt="5"/>
            </a:pPr>
            <a:r>
              <a:rPr lang="en-US" sz="2400" dirty="0"/>
              <a:t>Tap wash buffer out onto a napkin. Repeat. Be careful not to cross contaminate wells.</a:t>
            </a:r>
          </a:p>
        </p:txBody>
      </p:sp>
      <p:pic>
        <p:nvPicPr>
          <p:cNvPr id="5" name="Picture 4">
            <a:extLst>
              <a:ext uri="{FF2B5EF4-FFF2-40B4-BE49-F238E27FC236}">
                <a16:creationId xmlns:a16="http://schemas.microsoft.com/office/drawing/2014/main" id="{4F891EEB-3A11-4D48-859A-32B815CD4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2094">
            <a:off x="5320269" y="1018395"/>
            <a:ext cx="1373790" cy="2451078"/>
          </a:xfrm>
          <a:prstGeom prst="rect">
            <a:avLst/>
          </a:prstGeom>
        </p:spPr>
      </p:pic>
      <p:pic>
        <p:nvPicPr>
          <p:cNvPr id="6" name="Picture 5">
            <a:extLst>
              <a:ext uri="{FF2B5EF4-FFF2-40B4-BE49-F238E27FC236}">
                <a16:creationId xmlns:a16="http://schemas.microsoft.com/office/drawing/2014/main" id="{BD6AD85B-3A5D-4913-9974-A4949CB82648}"/>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02594" y="3303422"/>
            <a:ext cx="346831" cy="346831"/>
          </a:xfrm>
          <a:prstGeom prst="rect">
            <a:avLst/>
          </a:prstGeom>
        </p:spPr>
      </p:pic>
      <p:cxnSp>
        <p:nvCxnSpPr>
          <p:cNvPr id="7" name="Straight Arrow Connector 6">
            <a:extLst>
              <a:ext uri="{FF2B5EF4-FFF2-40B4-BE49-F238E27FC236}">
                <a16:creationId xmlns:a16="http://schemas.microsoft.com/office/drawing/2014/main" id="{82D39B49-7F68-41DA-91AF-27896421DB25}"/>
              </a:ext>
            </a:extLst>
          </p:cNvPr>
          <p:cNvCxnSpPr/>
          <p:nvPr/>
        </p:nvCxnSpPr>
        <p:spPr bwMode="auto">
          <a:xfrm>
            <a:off x="5430162" y="3449375"/>
            <a:ext cx="2749775"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ylinder 27">
            <a:extLst>
              <a:ext uri="{FF2B5EF4-FFF2-40B4-BE49-F238E27FC236}">
                <a16:creationId xmlns:a16="http://schemas.microsoft.com/office/drawing/2014/main" id="{A34065C3-4B08-44CA-A2EC-4FA9FCDDDD23}"/>
              </a:ext>
            </a:extLst>
          </p:cNvPr>
          <p:cNvSpPr/>
          <p:nvPr/>
        </p:nvSpPr>
        <p:spPr bwMode="auto">
          <a:xfrm>
            <a:off x="4832612" y="2025656"/>
            <a:ext cx="666596" cy="824867"/>
          </a:xfrm>
          <a:custGeom>
            <a:avLst/>
            <a:gdLst>
              <a:gd name="connsiteX0" fmla="*/ 0 w 1150174"/>
              <a:gd name="connsiteY0" fmla="*/ 143772 h 1423191"/>
              <a:gd name="connsiteX1" fmla="*/ 575087 w 1150174"/>
              <a:gd name="connsiteY1" fmla="*/ 287544 h 1423191"/>
              <a:gd name="connsiteX2" fmla="*/ 1150174 w 1150174"/>
              <a:gd name="connsiteY2" fmla="*/ 143772 h 1423191"/>
              <a:gd name="connsiteX3" fmla="*/ 1150174 w 1150174"/>
              <a:gd name="connsiteY3" fmla="*/ 1279419 h 1423191"/>
              <a:gd name="connsiteX4" fmla="*/ 575087 w 1150174"/>
              <a:gd name="connsiteY4" fmla="*/ 1423191 h 1423191"/>
              <a:gd name="connsiteX5" fmla="*/ 0 w 1150174"/>
              <a:gd name="connsiteY5" fmla="*/ 1279419 h 1423191"/>
              <a:gd name="connsiteX6" fmla="*/ 0 w 1150174"/>
              <a:gd name="connsiteY6" fmla="*/ 143772 h 1423191"/>
              <a:gd name="connsiteX0" fmla="*/ 0 w 1150174"/>
              <a:gd name="connsiteY0" fmla="*/ 143772 h 1423191"/>
              <a:gd name="connsiteX1" fmla="*/ 575087 w 1150174"/>
              <a:gd name="connsiteY1" fmla="*/ 0 h 1423191"/>
              <a:gd name="connsiteX2" fmla="*/ 1150174 w 1150174"/>
              <a:gd name="connsiteY2" fmla="*/ 143772 h 1423191"/>
              <a:gd name="connsiteX3" fmla="*/ 575087 w 1150174"/>
              <a:gd name="connsiteY3" fmla="*/ 287544 h 1423191"/>
              <a:gd name="connsiteX4" fmla="*/ 0 w 1150174"/>
              <a:gd name="connsiteY4" fmla="*/ 143772 h 1423191"/>
              <a:gd name="connsiteX0" fmla="*/ 1150174 w 1150174"/>
              <a:gd name="connsiteY0" fmla="*/ 143772 h 1423191"/>
              <a:gd name="connsiteX1" fmla="*/ 575087 w 1150174"/>
              <a:gd name="connsiteY1" fmla="*/ 287544 h 1423191"/>
              <a:gd name="connsiteX2" fmla="*/ 0 w 1150174"/>
              <a:gd name="connsiteY2" fmla="*/ 143772 h 1423191"/>
              <a:gd name="connsiteX3" fmla="*/ 575087 w 1150174"/>
              <a:gd name="connsiteY3" fmla="*/ 0 h 1423191"/>
              <a:gd name="connsiteX4" fmla="*/ 1150174 w 1150174"/>
              <a:gd name="connsiteY4" fmla="*/ 143772 h 1423191"/>
              <a:gd name="connsiteX5" fmla="*/ 1150174 w 1150174"/>
              <a:gd name="connsiteY5" fmla="*/ 1279419 h 1423191"/>
              <a:gd name="connsiteX6" fmla="*/ 575087 w 1150174"/>
              <a:gd name="connsiteY6" fmla="*/ 1423191 h 1423191"/>
              <a:gd name="connsiteX7" fmla="*/ 0 w 1150174"/>
              <a:gd name="connsiteY7" fmla="*/ 1279419 h 1423191"/>
              <a:gd name="connsiteX8" fmla="*/ 0 w 1150174"/>
              <a:gd name="connsiteY8" fmla="*/ 143772 h 1423191"/>
              <a:gd name="connsiteX0" fmla="*/ 0 w 1150174"/>
              <a:gd name="connsiteY0" fmla="*/ 143772 h 1423191"/>
              <a:gd name="connsiteX1" fmla="*/ 575087 w 1150174"/>
              <a:gd name="connsiteY1" fmla="*/ 287544 h 1423191"/>
              <a:gd name="connsiteX2" fmla="*/ 1150174 w 1150174"/>
              <a:gd name="connsiteY2" fmla="*/ 143772 h 1423191"/>
              <a:gd name="connsiteX3" fmla="*/ 1150174 w 1150174"/>
              <a:gd name="connsiteY3" fmla="*/ 1279419 h 1423191"/>
              <a:gd name="connsiteX4" fmla="*/ 575087 w 1150174"/>
              <a:gd name="connsiteY4" fmla="*/ 1423191 h 1423191"/>
              <a:gd name="connsiteX5" fmla="*/ 0 w 1150174"/>
              <a:gd name="connsiteY5" fmla="*/ 1279419 h 1423191"/>
              <a:gd name="connsiteX6" fmla="*/ 0 w 1150174"/>
              <a:gd name="connsiteY6" fmla="*/ 143772 h 1423191"/>
              <a:gd name="connsiteX0" fmla="*/ 0 w 1150174"/>
              <a:gd name="connsiteY0" fmla="*/ 143772 h 1423191"/>
              <a:gd name="connsiteX1" fmla="*/ 575087 w 1150174"/>
              <a:gd name="connsiteY1" fmla="*/ 0 h 1423191"/>
              <a:gd name="connsiteX2" fmla="*/ 1150174 w 1150174"/>
              <a:gd name="connsiteY2" fmla="*/ 143772 h 1423191"/>
              <a:gd name="connsiteX3" fmla="*/ 575087 w 1150174"/>
              <a:gd name="connsiteY3" fmla="*/ 287544 h 1423191"/>
              <a:gd name="connsiteX4" fmla="*/ 0 w 1150174"/>
              <a:gd name="connsiteY4" fmla="*/ 143772 h 1423191"/>
              <a:gd name="connsiteX0" fmla="*/ 1150174 w 1150174"/>
              <a:gd name="connsiteY0" fmla="*/ 143772 h 1423191"/>
              <a:gd name="connsiteX1" fmla="*/ 575087 w 1150174"/>
              <a:gd name="connsiteY1" fmla="*/ 287544 h 1423191"/>
              <a:gd name="connsiteX2" fmla="*/ 0 w 1150174"/>
              <a:gd name="connsiteY2" fmla="*/ 143772 h 1423191"/>
              <a:gd name="connsiteX3" fmla="*/ 575087 w 1150174"/>
              <a:gd name="connsiteY3" fmla="*/ 0 h 1423191"/>
              <a:gd name="connsiteX4" fmla="*/ 1150174 w 1150174"/>
              <a:gd name="connsiteY4" fmla="*/ 143772 h 1423191"/>
              <a:gd name="connsiteX5" fmla="*/ 1150174 w 1150174"/>
              <a:gd name="connsiteY5" fmla="*/ 1279419 h 1423191"/>
              <a:gd name="connsiteX6" fmla="*/ 575087 w 1150174"/>
              <a:gd name="connsiteY6" fmla="*/ 1423191 h 1423191"/>
              <a:gd name="connsiteX7" fmla="*/ 127819 w 1150174"/>
              <a:gd name="connsiteY7" fmla="*/ 1279419 h 1423191"/>
              <a:gd name="connsiteX8" fmla="*/ 0 w 1150174"/>
              <a:gd name="connsiteY8" fmla="*/ 143772 h 1423191"/>
              <a:gd name="connsiteX0" fmla="*/ 0 w 1150174"/>
              <a:gd name="connsiteY0" fmla="*/ 143772 h 1424029"/>
              <a:gd name="connsiteX1" fmla="*/ 575087 w 1150174"/>
              <a:gd name="connsiteY1" fmla="*/ 287544 h 1424029"/>
              <a:gd name="connsiteX2" fmla="*/ 1150174 w 1150174"/>
              <a:gd name="connsiteY2" fmla="*/ 143772 h 1424029"/>
              <a:gd name="connsiteX3" fmla="*/ 1150174 w 1150174"/>
              <a:gd name="connsiteY3" fmla="*/ 1279419 h 1424029"/>
              <a:gd name="connsiteX4" fmla="*/ 575087 w 1150174"/>
              <a:gd name="connsiteY4" fmla="*/ 1423191 h 1424029"/>
              <a:gd name="connsiteX5" fmla="*/ 0 w 1150174"/>
              <a:gd name="connsiteY5" fmla="*/ 1279419 h 1424029"/>
              <a:gd name="connsiteX6" fmla="*/ 0 w 1150174"/>
              <a:gd name="connsiteY6" fmla="*/ 143772 h 1424029"/>
              <a:gd name="connsiteX0" fmla="*/ 0 w 1150174"/>
              <a:gd name="connsiteY0" fmla="*/ 143772 h 1424029"/>
              <a:gd name="connsiteX1" fmla="*/ 575087 w 1150174"/>
              <a:gd name="connsiteY1" fmla="*/ 0 h 1424029"/>
              <a:gd name="connsiteX2" fmla="*/ 1150174 w 1150174"/>
              <a:gd name="connsiteY2" fmla="*/ 143772 h 1424029"/>
              <a:gd name="connsiteX3" fmla="*/ 575087 w 1150174"/>
              <a:gd name="connsiteY3" fmla="*/ 287544 h 1424029"/>
              <a:gd name="connsiteX4" fmla="*/ 0 w 1150174"/>
              <a:gd name="connsiteY4" fmla="*/ 143772 h 1424029"/>
              <a:gd name="connsiteX0" fmla="*/ 1150174 w 1150174"/>
              <a:gd name="connsiteY0" fmla="*/ 143772 h 1424029"/>
              <a:gd name="connsiteX1" fmla="*/ 575087 w 1150174"/>
              <a:gd name="connsiteY1" fmla="*/ 287544 h 1424029"/>
              <a:gd name="connsiteX2" fmla="*/ 0 w 1150174"/>
              <a:gd name="connsiteY2" fmla="*/ 143772 h 1424029"/>
              <a:gd name="connsiteX3" fmla="*/ 575087 w 1150174"/>
              <a:gd name="connsiteY3" fmla="*/ 0 h 1424029"/>
              <a:gd name="connsiteX4" fmla="*/ 1150174 w 1150174"/>
              <a:gd name="connsiteY4" fmla="*/ 143772 h 1424029"/>
              <a:gd name="connsiteX5" fmla="*/ 1150174 w 1150174"/>
              <a:gd name="connsiteY5" fmla="*/ 1279419 h 1424029"/>
              <a:gd name="connsiteX6" fmla="*/ 575087 w 1150174"/>
              <a:gd name="connsiteY6" fmla="*/ 1423191 h 1424029"/>
              <a:gd name="connsiteX7" fmla="*/ 88490 w 1150174"/>
              <a:gd name="connsiteY7" fmla="*/ 1318748 h 1424029"/>
              <a:gd name="connsiteX8" fmla="*/ 0 w 1150174"/>
              <a:gd name="connsiteY8" fmla="*/ 143772 h 1424029"/>
              <a:gd name="connsiteX0" fmla="*/ 0 w 1150174"/>
              <a:gd name="connsiteY0" fmla="*/ 143772 h 1424029"/>
              <a:gd name="connsiteX1" fmla="*/ 575087 w 1150174"/>
              <a:gd name="connsiteY1" fmla="*/ 287544 h 1424029"/>
              <a:gd name="connsiteX2" fmla="*/ 1150174 w 1150174"/>
              <a:gd name="connsiteY2" fmla="*/ 143772 h 1424029"/>
              <a:gd name="connsiteX3" fmla="*/ 1150174 w 1150174"/>
              <a:gd name="connsiteY3" fmla="*/ 1279419 h 1424029"/>
              <a:gd name="connsiteX4" fmla="*/ 575087 w 1150174"/>
              <a:gd name="connsiteY4" fmla="*/ 1423191 h 1424029"/>
              <a:gd name="connsiteX5" fmla="*/ 0 w 1150174"/>
              <a:gd name="connsiteY5" fmla="*/ 1279419 h 1424029"/>
              <a:gd name="connsiteX6" fmla="*/ 0 w 1150174"/>
              <a:gd name="connsiteY6" fmla="*/ 143772 h 1424029"/>
              <a:gd name="connsiteX0" fmla="*/ 0 w 1150174"/>
              <a:gd name="connsiteY0" fmla="*/ 143772 h 1424029"/>
              <a:gd name="connsiteX1" fmla="*/ 575087 w 1150174"/>
              <a:gd name="connsiteY1" fmla="*/ 0 h 1424029"/>
              <a:gd name="connsiteX2" fmla="*/ 1150174 w 1150174"/>
              <a:gd name="connsiteY2" fmla="*/ 143772 h 1424029"/>
              <a:gd name="connsiteX3" fmla="*/ 575087 w 1150174"/>
              <a:gd name="connsiteY3" fmla="*/ 287544 h 1424029"/>
              <a:gd name="connsiteX4" fmla="*/ 0 w 1150174"/>
              <a:gd name="connsiteY4" fmla="*/ 143772 h 1424029"/>
              <a:gd name="connsiteX0" fmla="*/ 1150174 w 1150174"/>
              <a:gd name="connsiteY0" fmla="*/ 143772 h 1424029"/>
              <a:gd name="connsiteX1" fmla="*/ 575087 w 1150174"/>
              <a:gd name="connsiteY1" fmla="*/ 287544 h 1424029"/>
              <a:gd name="connsiteX2" fmla="*/ 0 w 1150174"/>
              <a:gd name="connsiteY2" fmla="*/ 143772 h 1424029"/>
              <a:gd name="connsiteX3" fmla="*/ 575087 w 1150174"/>
              <a:gd name="connsiteY3" fmla="*/ 0 h 1424029"/>
              <a:gd name="connsiteX4" fmla="*/ 1150174 w 1150174"/>
              <a:gd name="connsiteY4" fmla="*/ 143772 h 1424029"/>
              <a:gd name="connsiteX5" fmla="*/ 1150174 w 1150174"/>
              <a:gd name="connsiteY5" fmla="*/ 1279419 h 1424029"/>
              <a:gd name="connsiteX6" fmla="*/ 575087 w 1150174"/>
              <a:gd name="connsiteY6" fmla="*/ 1423191 h 1424029"/>
              <a:gd name="connsiteX7" fmla="*/ 88490 w 1150174"/>
              <a:gd name="connsiteY7" fmla="*/ 1318748 h 1424029"/>
              <a:gd name="connsiteX8" fmla="*/ 0 w 1150174"/>
              <a:gd name="connsiteY8" fmla="*/ 143772 h 1424029"/>
              <a:gd name="connsiteX0" fmla="*/ 0 w 1150174"/>
              <a:gd name="connsiteY0" fmla="*/ 143772 h 1423261"/>
              <a:gd name="connsiteX1" fmla="*/ 575087 w 1150174"/>
              <a:gd name="connsiteY1" fmla="*/ 287544 h 1423261"/>
              <a:gd name="connsiteX2" fmla="*/ 1150174 w 1150174"/>
              <a:gd name="connsiteY2" fmla="*/ 143772 h 1423261"/>
              <a:gd name="connsiteX3" fmla="*/ 1150174 w 1150174"/>
              <a:gd name="connsiteY3" fmla="*/ 1279419 h 1423261"/>
              <a:gd name="connsiteX4" fmla="*/ 575087 w 1150174"/>
              <a:gd name="connsiteY4" fmla="*/ 1423191 h 1423261"/>
              <a:gd name="connsiteX5" fmla="*/ 0 w 1150174"/>
              <a:gd name="connsiteY5" fmla="*/ 1279419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88490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150174 w 1150174"/>
              <a:gd name="connsiteY3" fmla="*/ 1279419 h 1423261"/>
              <a:gd name="connsiteX4" fmla="*/ 575087 w 1150174"/>
              <a:gd name="connsiteY4" fmla="*/ 1423191 h 1423261"/>
              <a:gd name="connsiteX5" fmla="*/ 88490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88490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042019 w 1150174"/>
              <a:gd name="connsiteY3" fmla="*/ 1279419 h 1423261"/>
              <a:gd name="connsiteX4" fmla="*/ 575087 w 1150174"/>
              <a:gd name="connsiteY4" fmla="*/ 1423191 h 1423261"/>
              <a:gd name="connsiteX5" fmla="*/ 88490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88490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042019 w 1150174"/>
              <a:gd name="connsiteY3" fmla="*/ 1279419 h 1423261"/>
              <a:gd name="connsiteX4" fmla="*/ 575087 w 1150174"/>
              <a:gd name="connsiteY4" fmla="*/ 1423191 h 1423261"/>
              <a:gd name="connsiteX5" fmla="*/ 88490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137651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042019 w 1150174"/>
              <a:gd name="connsiteY3" fmla="*/ 1279419 h 1423261"/>
              <a:gd name="connsiteX4" fmla="*/ 575087 w 1150174"/>
              <a:gd name="connsiteY4" fmla="*/ 1423191 h 1423261"/>
              <a:gd name="connsiteX5" fmla="*/ 147484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137651 w 1150174"/>
              <a:gd name="connsiteY7" fmla="*/ 1318748 h 1423261"/>
              <a:gd name="connsiteX8" fmla="*/ 0 w 1150174"/>
              <a:gd name="connsiteY8" fmla="*/ 143772 h 142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174" h="1423261" stroke="0" extrusionOk="0">
                <a:moveTo>
                  <a:pt x="0" y="143772"/>
                </a:moveTo>
                <a:cubicBezTo>
                  <a:pt x="0" y="223175"/>
                  <a:pt x="257475" y="287544"/>
                  <a:pt x="575087" y="287544"/>
                </a:cubicBezTo>
                <a:cubicBezTo>
                  <a:pt x="892699" y="287544"/>
                  <a:pt x="1150174" y="223175"/>
                  <a:pt x="1150174" y="143772"/>
                </a:cubicBezTo>
                <a:lnTo>
                  <a:pt x="1042019" y="1279419"/>
                </a:lnTo>
                <a:cubicBezTo>
                  <a:pt x="1042019" y="1358822"/>
                  <a:pt x="892699" y="1423191"/>
                  <a:pt x="575087" y="1423191"/>
                </a:cubicBezTo>
                <a:cubicBezTo>
                  <a:pt x="257475" y="1423191"/>
                  <a:pt x="147484" y="1407983"/>
                  <a:pt x="147484" y="1328580"/>
                </a:cubicBezTo>
                <a:lnTo>
                  <a:pt x="0" y="143772"/>
                </a:lnTo>
                <a:close/>
              </a:path>
              <a:path w="1150174" h="1423261" fill="lighten" stroke="0" extrusionOk="0">
                <a:moveTo>
                  <a:pt x="0" y="143772"/>
                </a:moveTo>
                <a:cubicBezTo>
                  <a:pt x="0" y="64369"/>
                  <a:pt x="257475" y="0"/>
                  <a:pt x="575087" y="0"/>
                </a:cubicBezTo>
                <a:cubicBezTo>
                  <a:pt x="892699" y="0"/>
                  <a:pt x="1150174" y="64369"/>
                  <a:pt x="1150174" y="143772"/>
                </a:cubicBezTo>
                <a:cubicBezTo>
                  <a:pt x="1150174" y="223175"/>
                  <a:pt x="892699" y="287544"/>
                  <a:pt x="575087" y="287544"/>
                </a:cubicBezTo>
                <a:cubicBezTo>
                  <a:pt x="257475" y="287544"/>
                  <a:pt x="0" y="223175"/>
                  <a:pt x="0" y="143772"/>
                </a:cubicBezTo>
                <a:close/>
              </a:path>
              <a:path w="1150174" h="1423261" fill="none" extrusionOk="0">
                <a:moveTo>
                  <a:pt x="1150174" y="143772"/>
                </a:moveTo>
                <a:cubicBezTo>
                  <a:pt x="1150174" y="223175"/>
                  <a:pt x="892699" y="287544"/>
                  <a:pt x="575087" y="287544"/>
                </a:cubicBezTo>
                <a:cubicBezTo>
                  <a:pt x="257475" y="287544"/>
                  <a:pt x="0" y="223175"/>
                  <a:pt x="0" y="143772"/>
                </a:cubicBezTo>
                <a:cubicBezTo>
                  <a:pt x="0" y="64369"/>
                  <a:pt x="257475" y="0"/>
                  <a:pt x="575087" y="0"/>
                </a:cubicBezTo>
                <a:cubicBezTo>
                  <a:pt x="892699" y="0"/>
                  <a:pt x="1150174" y="64369"/>
                  <a:pt x="1150174" y="143772"/>
                </a:cubicBezTo>
                <a:lnTo>
                  <a:pt x="1022354" y="1308916"/>
                </a:lnTo>
                <a:cubicBezTo>
                  <a:pt x="1022354" y="1388319"/>
                  <a:pt x="722537" y="1421552"/>
                  <a:pt x="575087" y="1423191"/>
                </a:cubicBezTo>
                <a:cubicBezTo>
                  <a:pt x="427637" y="1424830"/>
                  <a:pt x="137651" y="1398151"/>
                  <a:pt x="137651" y="1318748"/>
                </a:cubicBezTo>
                <a:cubicBezTo>
                  <a:pt x="98322" y="910702"/>
                  <a:pt x="0" y="522321"/>
                  <a:pt x="0" y="143772"/>
                </a:cubicBezTo>
              </a:path>
            </a:pathLst>
          </a:cu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0" name="TextBox 26">
            <a:extLst>
              <a:ext uri="{FF2B5EF4-FFF2-40B4-BE49-F238E27FC236}">
                <a16:creationId xmlns:a16="http://schemas.microsoft.com/office/drawing/2014/main" id="{6F85B8B0-4079-4FC5-BB2C-EAB97646C8D8}"/>
              </a:ext>
            </a:extLst>
          </p:cNvPr>
          <p:cNvSpPr txBox="1"/>
          <p:nvPr/>
        </p:nvSpPr>
        <p:spPr>
          <a:xfrm>
            <a:off x="4878792" y="2394724"/>
            <a:ext cx="617477" cy="261610"/>
          </a:xfrm>
          <a:prstGeom prst="rect">
            <a:avLst/>
          </a:prstGeom>
          <a:noFill/>
        </p:spPr>
        <p:txBody>
          <a:bodyPr wrap="none" rtlCol="0">
            <a:spAutoFit/>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r>
              <a:rPr lang="en-US" sz="1100" b="1" dirty="0">
                <a:latin typeface="+mn-lt"/>
                <a:ea typeface="Tahoma" panose="020B0604030504040204" pitchFamily="34" charset="0"/>
                <a:cs typeface="Tahoma" panose="020B0604030504040204" pitchFamily="34" charset="0"/>
              </a:rPr>
              <a:t>WASH</a:t>
            </a:r>
          </a:p>
        </p:txBody>
      </p:sp>
      <p:pic>
        <p:nvPicPr>
          <p:cNvPr id="14" name="Picture 13">
            <a:extLst>
              <a:ext uri="{FF2B5EF4-FFF2-40B4-BE49-F238E27FC236}">
                <a16:creationId xmlns:a16="http://schemas.microsoft.com/office/drawing/2014/main" id="{51EBB7D1-CD71-4118-AB3B-9C737456898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7724" y="4695836"/>
            <a:ext cx="2228788" cy="120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oter Placeholder 16">
            <a:extLst>
              <a:ext uri="{FF2B5EF4-FFF2-40B4-BE49-F238E27FC236}">
                <a16:creationId xmlns:a16="http://schemas.microsoft.com/office/drawing/2014/main" id="{D266429E-85F0-48DA-BAE0-17E66DA30A64}"/>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642703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1D77-A551-429D-9269-3E0B17563F2E}"/>
              </a:ext>
            </a:extLst>
          </p:cNvPr>
          <p:cNvSpPr>
            <a:spLocks noGrp="1"/>
          </p:cNvSpPr>
          <p:nvPr>
            <p:ph type="title"/>
          </p:nvPr>
        </p:nvSpPr>
        <p:spPr/>
        <p:txBody>
          <a:bodyPr/>
          <a:lstStyle/>
          <a:p>
            <a:r>
              <a:rPr lang="en-US" dirty="0"/>
              <a:t>Add Secondary Antibody</a:t>
            </a:r>
          </a:p>
        </p:txBody>
      </p:sp>
      <p:sp>
        <p:nvSpPr>
          <p:cNvPr id="3" name="Footer Placeholder 2">
            <a:extLst>
              <a:ext uri="{FF2B5EF4-FFF2-40B4-BE49-F238E27FC236}">
                <a16:creationId xmlns:a16="http://schemas.microsoft.com/office/drawing/2014/main" id="{0A6B57D8-7CD8-4BE9-A7B0-097F70A5E379}"/>
              </a:ext>
            </a:extLst>
          </p:cNvPr>
          <p:cNvSpPr>
            <a:spLocks noGrp="1"/>
          </p:cNvSpPr>
          <p:nvPr>
            <p:ph type="ftr" sz="quarter" idx="10"/>
          </p:nvPr>
        </p:nvSpPr>
        <p:spPr/>
        <p:txBody>
          <a:bodyPr/>
          <a:lstStyle/>
          <a:p>
            <a:r>
              <a:rPr lang="en-US"/>
              <a:t>explorer.bio-rad.com</a:t>
            </a:r>
            <a:endParaRPr lang="en-US" dirty="0"/>
          </a:p>
        </p:txBody>
      </p:sp>
      <p:sp>
        <p:nvSpPr>
          <p:cNvPr id="4" name="Content Placeholder 3">
            <a:extLst>
              <a:ext uri="{FF2B5EF4-FFF2-40B4-BE49-F238E27FC236}">
                <a16:creationId xmlns:a16="http://schemas.microsoft.com/office/drawing/2014/main" id="{71253048-C2BA-4888-86A8-206F46167C01}"/>
              </a:ext>
            </a:extLst>
          </p:cNvPr>
          <p:cNvSpPr>
            <a:spLocks noGrp="1"/>
          </p:cNvSpPr>
          <p:nvPr>
            <p:ph idx="1"/>
          </p:nvPr>
        </p:nvSpPr>
        <p:spPr>
          <a:xfrm>
            <a:off x="465438" y="1952368"/>
            <a:ext cx="4106562" cy="4067432"/>
          </a:xfrm>
        </p:spPr>
        <p:txBody>
          <a:bodyPr/>
          <a:lstStyle/>
          <a:p>
            <a:pPr marL="457200" indent="-457200">
              <a:buFont typeface="+mj-lt"/>
              <a:buAutoNum type="arabicPeriod" startAt="7"/>
            </a:pPr>
            <a:r>
              <a:rPr lang="en-US" dirty="0"/>
              <a:t>Add </a:t>
            </a:r>
            <a:r>
              <a:rPr lang="en-US" b="1" i="1" dirty="0"/>
              <a:t>1 drop</a:t>
            </a:r>
            <a:r>
              <a:rPr lang="en-US" dirty="0"/>
              <a:t> of secondary antibody (</a:t>
            </a:r>
            <a:r>
              <a:rPr lang="en-US" b="1" dirty="0"/>
              <a:t>SA</a:t>
            </a:r>
            <a:r>
              <a:rPr lang="en-US" dirty="0"/>
              <a:t>) to each well</a:t>
            </a:r>
          </a:p>
        </p:txBody>
      </p:sp>
      <p:pic>
        <p:nvPicPr>
          <p:cNvPr id="6" name="Picture 5">
            <a:extLst>
              <a:ext uri="{FF2B5EF4-FFF2-40B4-BE49-F238E27FC236}">
                <a16:creationId xmlns:a16="http://schemas.microsoft.com/office/drawing/2014/main" id="{DED0A3DC-8090-4EF3-B38B-80E939D63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2094">
            <a:off x="5460615" y="2219759"/>
            <a:ext cx="1512959" cy="2699380"/>
          </a:xfrm>
          <a:prstGeom prst="rect">
            <a:avLst/>
          </a:prstGeom>
        </p:spPr>
      </p:pic>
      <p:pic>
        <p:nvPicPr>
          <p:cNvPr id="7" name="Picture 6">
            <a:extLst>
              <a:ext uri="{FF2B5EF4-FFF2-40B4-BE49-F238E27FC236}">
                <a16:creationId xmlns:a16="http://schemas.microsoft.com/office/drawing/2014/main" id="{0D320672-BF2A-4F76-912F-7E63EB04065A}"/>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10758" y="4736266"/>
            <a:ext cx="381966" cy="381966"/>
          </a:xfrm>
          <a:prstGeom prst="rect">
            <a:avLst/>
          </a:prstGeom>
        </p:spPr>
      </p:pic>
      <p:cxnSp>
        <p:nvCxnSpPr>
          <p:cNvPr id="8" name="Straight Arrow Connector 7">
            <a:extLst>
              <a:ext uri="{FF2B5EF4-FFF2-40B4-BE49-F238E27FC236}">
                <a16:creationId xmlns:a16="http://schemas.microsoft.com/office/drawing/2014/main" id="{93B598E4-AF11-44A2-A87B-AF14BA6FA068}"/>
              </a:ext>
            </a:extLst>
          </p:cNvPr>
          <p:cNvCxnSpPr/>
          <p:nvPr/>
        </p:nvCxnSpPr>
        <p:spPr bwMode="auto">
          <a:xfrm>
            <a:off x="5581640" y="4897005"/>
            <a:ext cx="3028335"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oup 9">
            <a:extLst>
              <a:ext uri="{FF2B5EF4-FFF2-40B4-BE49-F238E27FC236}">
                <a16:creationId xmlns:a16="http://schemas.microsoft.com/office/drawing/2014/main" id="{B2EE7309-2004-475C-9E0F-76B79803E269}"/>
              </a:ext>
            </a:extLst>
          </p:cNvPr>
          <p:cNvGrpSpPr/>
          <p:nvPr/>
        </p:nvGrpSpPr>
        <p:grpSpPr>
          <a:xfrm>
            <a:off x="7286509" y="2835311"/>
            <a:ext cx="1230662" cy="1194020"/>
            <a:chOff x="470813" y="2604312"/>
            <a:chExt cx="1230662" cy="1194020"/>
          </a:xfrm>
        </p:grpSpPr>
        <p:pic>
          <p:nvPicPr>
            <p:cNvPr id="11" name="Graphic 10" descr="Stopwatch">
              <a:extLst>
                <a:ext uri="{FF2B5EF4-FFF2-40B4-BE49-F238E27FC236}">
                  <a16:creationId xmlns:a16="http://schemas.microsoft.com/office/drawing/2014/main" id="{14F382BF-C081-4082-BE3C-33677A3057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838" y="2604312"/>
              <a:ext cx="914400" cy="914400"/>
            </a:xfrm>
            <a:prstGeom prst="rect">
              <a:avLst/>
            </a:prstGeom>
          </p:spPr>
        </p:pic>
        <p:sp>
          <p:nvSpPr>
            <p:cNvPr id="12" name="TextBox 11">
              <a:extLst>
                <a:ext uri="{FF2B5EF4-FFF2-40B4-BE49-F238E27FC236}">
                  <a16:creationId xmlns:a16="http://schemas.microsoft.com/office/drawing/2014/main" id="{F698400E-9F69-463A-AFF4-9C67D4938192}"/>
                </a:ext>
              </a:extLst>
            </p:cNvPr>
            <p:cNvSpPr txBox="1"/>
            <p:nvPr/>
          </p:nvSpPr>
          <p:spPr>
            <a:xfrm>
              <a:off x="470813" y="3429000"/>
              <a:ext cx="1230662" cy="369332"/>
            </a:xfrm>
            <a:prstGeom prst="rect">
              <a:avLst/>
            </a:prstGeom>
            <a:noFill/>
          </p:spPr>
          <p:txBody>
            <a:bodyPr wrap="square" rtlCol="0">
              <a:spAutoFit/>
            </a:bodyPr>
            <a:lstStyle/>
            <a:p>
              <a:r>
                <a:rPr lang="en-US" sz="1800" dirty="0">
                  <a:latin typeface="Tahoma" panose="020B0604030504040204" pitchFamily="34" charset="0"/>
                  <a:ea typeface="Tahoma" panose="020B0604030504040204" pitchFamily="34" charset="0"/>
                  <a:cs typeface="Tahoma" panose="020B0604030504040204" pitchFamily="34" charset="0"/>
                </a:rPr>
                <a:t>2–5 min</a:t>
              </a:r>
            </a:p>
          </p:txBody>
        </p:sp>
      </p:grpSp>
      <p:pic>
        <p:nvPicPr>
          <p:cNvPr id="13" name="Picture 12">
            <a:extLst>
              <a:ext uri="{FF2B5EF4-FFF2-40B4-BE49-F238E27FC236}">
                <a16:creationId xmlns:a16="http://schemas.microsoft.com/office/drawing/2014/main" id="{B2283B02-EFB3-4CBE-AE52-F01BE5F0C405}"/>
              </a:ext>
            </a:extLst>
          </p:cNvPr>
          <p:cNvPicPr>
            <a:picLocks noChangeAspect="1"/>
          </p:cNvPicPr>
          <p:nvPr/>
        </p:nvPicPr>
        <p:blipFill>
          <a:blip r:embed="rId6"/>
          <a:stretch>
            <a:fillRect/>
          </a:stretch>
        </p:blipFill>
        <p:spPr>
          <a:xfrm>
            <a:off x="4895784" y="5067236"/>
            <a:ext cx="3857105" cy="602788"/>
          </a:xfrm>
          <a:prstGeom prst="rect">
            <a:avLst/>
          </a:prstGeom>
        </p:spPr>
      </p:pic>
      <p:pic>
        <p:nvPicPr>
          <p:cNvPr id="14" name="Picture 13">
            <a:extLst>
              <a:ext uri="{FF2B5EF4-FFF2-40B4-BE49-F238E27FC236}">
                <a16:creationId xmlns:a16="http://schemas.microsoft.com/office/drawing/2014/main" id="{951975D4-08BB-49F0-9F5B-16FFB08D9620}"/>
              </a:ext>
            </a:extLst>
          </p:cNvPr>
          <p:cNvPicPr>
            <a:picLocks noChangeAspect="1"/>
          </p:cNvPicPr>
          <p:nvPr/>
        </p:nvPicPr>
        <p:blipFill>
          <a:blip r:embed="rId7"/>
          <a:stretch>
            <a:fillRect/>
          </a:stretch>
        </p:blipFill>
        <p:spPr>
          <a:xfrm>
            <a:off x="4402457" y="3210865"/>
            <a:ext cx="986654" cy="1077692"/>
          </a:xfrm>
          <a:prstGeom prst="rect">
            <a:avLst/>
          </a:prstGeom>
        </p:spPr>
      </p:pic>
    </p:spTree>
    <p:extLst>
      <p:ext uri="{BB962C8B-B14F-4D97-AF65-F5344CB8AC3E}">
        <p14:creationId xmlns:p14="http://schemas.microsoft.com/office/powerpoint/2010/main" val="2360646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BA21-952C-4720-9B9E-C3169A573E49}"/>
              </a:ext>
            </a:extLst>
          </p:cNvPr>
          <p:cNvSpPr>
            <a:spLocks noGrp="1"/>
          </p:cNvSpPr>
          <p:nvPr>
            <p:ph type="title"/>
          </p:nvPr>
        </p:nvSpPr>
        <p:spPr/>
        <p:txBody>
          <a:bodyPr/>
          <a:lstStyle/>
          <a:p>
            <a:r>
              <a:rPr lang="en-US" dirty="0"/>
              <a:t>What is a secondary antibody?</a:t>
            </a:r>
          </a:p>
        </p:txBody>
      </p:sp>
      <p:sp>
        <p:nvSpPr>
          <p:cNvPr id="3" name="Footer Placeholder 2">
            <a:extLst>
              <a:ext uri="{FF2B5EF4-FFF2-40B4-BE49-F238E27FC236}">
                <a16:creationId xmlns:a16="http://schemas.microsoft.com/office/drawing/2014/main" id="{07B1AF19-9D5C-47E9-89B7-9D91F344A926}"/>
              </a:ext>
            </a:extLst>
          </p:cNvPr>
          <p:cNvSpPr>
            <a:spLocks noGrp="1"/>
          </p:cNvSpPr>
          <p:nvPr>
            <p:ph type="ftr" sz="quarter" idx="10"/>
          </p:nvPr>
        </p:nvSpPr>
        <p:spPr/>
        <p:txBody>
          <a:bodyPr/>
          <a:lstStyle/>
          <a:p>
            <a:r>
              <a:rPr lang="en-US"/>
              <a:t>explorer.bio-rad.com</a:t>
            </a:r>
            <a:endParaRPr lang="en-US" dirty="0"/>
          </a:p>
        </p:txBody>
      </p:sp>
      <p:sp>
        <p:nvSpPr>
          <p:cNvPr id="4" name="Content Placeholder 3">
            <a:extLst>
              <a:ext uri="{FF2B5EF4-FFF2-40B4-BE49-F238E27FC236}">
                <a16:creationId xmlns:a16="http://schemas.microsoft.com/office/drawing/2014/main" id="{B946BCFC-A045-44A0-B9F4-D261F83FF50C}"/>
              </a:ext>
            </a:extLst>
          </p:cNvPr>
          <p:cNvSpPr>
            <a:spLocks noGrp="1"/>
          </p:cNvSpPr>
          <p:nvPr>
            <p:ph idx="1"/>
          </p:nvPr>
        </p:nvSpPr>
        <p:spPr>
          <a:xfrm>
            <a:off x="465438" y="1952368"/>
            <a:ext cx="5465099" cy="4067432"/>
          </a:xfrm>
        </p:spPr>
        <p:txBody>
          <a:bodyPr/>
          <a:lstStyle/>
          <a:p>
            <a:r>
              <a:rPr lang="en-US" dirty="0"/>
              <a:t>Secondary antibodies bind specifically to serum antibodies.</a:t>
            </a:r>
          </a:p>
          <a:p>
            <a:r>
              <a:rPr lang="en-US" dirty="0"/>
              <a:t>They bind to the constant region of serum antibodies</a:t>
            </a:r>
          </a:p>
          <a:p>
            <a:r>
              <a:rPr lang="en-US" dirty="0"/>
              <a:t>Multiple secondary antibodies may bind to increase signal</a:t>
            </a:r>
          </a:p>
          <a:p>
            <a:r>
              <a:rPr lang="en-US" dirty="0"/>
              <a:t>Usually, an enzyme or fluorescent dye is attached so that they can be detected.</a:t>
            </a:r>
          </a:p>
          <a:p>
            <a:endParaRPr lang="en-US" dirty="0"/>
          </a:p>
        </p:txBody>
      </p:sp>
      <p:grpSp>
        <p:nvGrpSpPr>
          <p:cNvPr id="5" name="Group 4">
            <a:extLst>
              <a:ext uri="{FF2B5EF4-FFF2-40B4-BE49-F238E27FC236}">
                <a16:creationId xmlns:a16="http://schemas.microsoft.com/office/drawing/2014/main" id="{79693A9D-34AA-40CA-A38C-4C4C7758C76A}"/>
              </a:ext>
            </a:extLst>
          </p:cNvPr>
          <p:cNvGrpSpPr/>
          <p:nvPr/>
        </p:nvGrpSpPr>
        <p:grpSpPr>
          <a:xfrm>
            <a:off x="7265757" y="2829557"/>
            <a:ext cx="1079030" cy="1496492"/>
            <a:chOff x="1225537" y="4198013"/>
            <a:chExt cx="1079030" cy="1496492"/>
          </a:xfrm>
        </p:grpSpPr>
        <p:pic>
          <p:nvPicPr>
            <p:cNvPr id="6" name="Picture 5" descr="Black&amp;grey AB">
              <a:extLst>
                <a:ext uri="{FF2B5EF4-FFF2-40B4-BE49-F238E27FC236}">
                  <a16:creationId xmlns:a16="http://schemas.microsoft.com/office/drawing/2014/main" id="{94B98B3F-B174-47F0-A609-75D8131945AC}"/>
                </a:ext>
              </a:extLst>
            </p:cNvPr>
            <p:cNvPicPr>
              <a:picLocks noChangeAspect="1" noChangeArrowheads="1"/>
            </p:cNvPicPr>
            <p:nvPr/>
          </p:nvPicPr>
          <p:blipFill>
            <a:blip r:embed="rId2" cstate="print">
              <a:clrChange>
                <a:clrFrom>
                  <a:srgbClr val="FFFFFF"/>
                </a:clrFrom>
                <a:clrTo>
                  <a:srgbClr val="FFFFFF">
                    <a:alpha val="0"/>
                  </a:srgbClr>
                </a:clrTo>
              </a:clrChange>
              <a:alphaModFix amt="98000"/>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8592"/>
                      </a14:imgEffect>
                    </a14:imgLayer>
                  </a14:imgProps>
                </a:ext>
                <a:ext uri="{28A0092B-C50C-407E-A947-70E740481C1C}">
                  <a14:useLocalDpi xmlns:a14="http://schemas.microsoft.com/office/drawing/2010/main" val="0"/>
                </a:ext>
              </a:extLst>
            </a:blip>
            <a:srcRect/>
            <a:stretch>
              <a:fillRect/>
            </a:stretch>
          </p:blipFill>
          <p:spPr bwMode="auto">
            <a:xfrm rot="10800000">
              <a:off x="1225537" y="4632620"/>
              <a:ext cx="1079030" cy="10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124DB97-AC81-4330-AC83-BEC7DD873FF4}"/>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4615" b="95385" l="9901" r="93069">
                          <a14:foregroundMark x1="49010" y1="89231" x2="49010" y2="89231"/>
                          <a14:foregroundMark x1="54455" y1="95385" x2="54455" y2="95385"/>
                          <a14:foregroundMark x1="52970" y1="5641" x2="52970" y2="5641"/>
                          <a14:foregroundMark x1="91089" y1="27179" x2="91089" y2="27179"/>
                          <a14:foregroundMark x1="93069" y1="71282" x2="93069" y2="71282"/>
                        </a14:backgroundRemoval>
                      </a14:imgEffect>
                    </a14:imgLayer>
                  </a14:imgProps>
                </a:ext>
              </a:extLst>
            </a:blip>
            <a:stretch>
              <a:fillRect/>
            </a:stretch>
          </p:blipFill>
          <p:spPr>
            <a:xfrm>
              <a:off x="1476536" y="4198013"/>
              <a:ext cx="539371" cy="520680"/>
            </a:xfrm>
            <a:prstGeom prst="rect">
              <a:avLst/>
            </a:prstGeom>
          </p:spPr>
        </p:pic>
      </p:grpSp>
      <p:grpSp>
        <p:nvGrpSpPr>
          <p:cNvPr id="8" name="Group 7">
            <a:extLst>
              <a:ext uri="{FF2B5EF4-FFF2-40B4-BE49-F238E27FC236}">
                <a16:creationId xmlns:a16="http://schemas.microsoft.com/office/drawing/2014/main" id="{6042E897-FBBE-40D0-AFA5-21FDEA2A34B8}"/>
              </a:ext>
            </a:extLst>
          </p:cNvPr>
          <p:cNvGrpSpPr/>
          <p:nvPr/>
        </p:nvGrpSpPr>
        <p:grpSpPr>
          <a:xfrm>
            <a:off x="6154587" y="2612254"/>
            <a:ext cx="1079030" cy="1496492"/>
            <a:chOff x="1225537" y="4198013"/>
            <a:chExt cx="1079030" cy="1496492"/>
          </a:xfrm>
        </p:grpSpPr>
        <p:pic>
          <p:nvPicPr>
            <p:cNvPr id="9" name="Picture 8" descr="Black&amp;grey AB">
              <a:extLst>
                <a:ext uri="{FF2B5EF4-FFF2-40B4-BE49-F238E27FC236}">
                  <a16:creationId xmlns:a16="http://schemas.microsoft.com/office/drawing/2014/main" id="{4E8ADE59-0115-4CD6-8CEB-58C720CCFA53}"/>
                </a:ext>
              </a:extLst>
            </p:cNvPr>
            <p:cNvPicPr>
              <a:picLocks noChangeAspect="1" noChangeArrowheads="1"/>
            </p:cNvPicPr>
            <p:nvPr/>
          </p:nvPicPr>
          <p:blipFill>
            <a:blip r:embed="rId2" cstate="print">
              <a:clrChange>
                <a:clrFrom>
                  <a:srgbClr val="FFFFFF"/>
                </a:clrFrom>
                <a:clrTo>
                  <a:srgbClr val="FFFFFF">
                    <a:alpha val="0"/>
                  </a:srgbClr>
                </a:clrTo>
              </a:clrChange>
              <a:alphaModFix amt="98000"/>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8592"/>
                      </a14:imgEffect>
                    </a14:imgLayer>
                  </a14:imgProps>
                </a:ext>
                <a:ext uri="{28A0092B-C50C-407E-A947-70E740481C1C}">
                  <a14:useLocalDpi xmlns:a14="http://schemas.microsoft.com/office/drawing/2010/main" val="0"/>
                </a:ext>
              </a:extLst>
            </a:blip>
            <a:srcRect/>
            <a:stretch>
              <a:fillRect/>
            </a:stretch>
          </p:blipFill>
          <p:spPr bwMode="auto">
            <a:xfrm rot="10800000">
              <a:off x="1225537" y="4632620"/>
              <a:ext cx="1079030" cy="10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03F8FCE-B0B3-4A9E-90EE-7AEB584857C2}"/>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4615" b="95385" l="9901" r="93069">
                          <a14:foregroundMark x1="49010" y1="89231" x2="49010" y2="89231"/>
                          <a14:foregroundMark x1="54455" y1="95385" x2="54455" y2="95385"/>
                          <a14:foregroundMark x1="52970" y1="5641" x2="52970" y2="5641"/>
                          <a14:foregroundMark x1="91089" y1="27179" x2="91089" y2="27179"/>
                          <a14:foregroundMark x1="93069" y1="71282" x2="93069" y2="71282"/>
                        </a14:backgroundRemoval>
                      </a14:imgEffect>
                    </a14:imgLayer>
                  </a14:imgProps>
                </a:ext>
              </a:extLst>
            </a:blip>
            <a:stretch>
              <a:fillRect/>
            </a:stretch>
          </p:blipFill>
          <p:spPr>
            <a:xfrm>
              <a:off x="1476536" y="4198013"/>
              <a:ext cx="539371" cy="520680"/>
            </a:xfrm>
            <a:prstGeom prst="rect">
              <a:avLst/>
            </a:prstGeom>
          </p:spPr>
        </p:pic>
      </p:grpSp>
      <p:pic>
        <p:nvPicPr>
          <p:cNvPr id="11" name="Picture 10" descr="Black&amp;grey AB">
            <a:extLst>
              <a:ext uri="{FF2B5EF4-FFF2-40B4-BE49-F238E27FC236}">
                <a16:creationId xmlns:a16="http://schemas.microsoft.com/office/drawing/2014/main" id="{D7432247-2438-4019-8E31-F79805F9547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6628546" y="3725840"/>
            <a:ext cx="1274420" cy="125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F844807-90A0-4666-BF2F-8A2DE955E471}"/>
              </a:ext>
            </a:extLst>
          </p:cNvPr>
          <p:cNvSpPr txBox="1"/>
          <p:nvPr/>
        </p:nvSpPr>
        <p:spPr>
          <a:xfrm>
            <a:off x="7847826" y="2201362"/>
            <a:ext cx="1164141" cy="338554"/>
          </a:xfrm>
          <a:prstGeom prst="rect">
            <a:avLst/>
          </a:prstGeom>
          <a:noFill/>
        </p:spPr>
        <p:txBody>
          <a:bodyPr wrap="square" rtlCol="0">
            <a:spAutoFit/>
          </a:bodyPr>
          <a:lstStyle/>
          <a:p>
            <a:r>
              <a:rPr lang="en-US" sz="1600" b="1" i="1" dirty="0"/>
              <a:t>Enzyme</a:t>
            </a:r>
          </a:p>
        </p:txBody>
      </p:sp>
      <p:sp>
        <p:nvSpPr>
          <p:cNvPr id="14" name="TextBox 13">
            <a:extLst>
              <a:ext uri="{FF2B5EF4-FFF2-40B4-BE49-F238E27FC236}">
                <a16:creationId xmlns:a16="http://schemas.microsoft.com/office/drawing/2014/main" id="{8D43A832-D77D-4129-B5C1-D7D8EEF58531}"/>
              </a:ext>
            </a:extLst>
          </p:cNvPr>
          <p:cNvSpPr txBox="1"/>
          <p:nvPr/>
        </p:nvSpPr>
        <p:spPr>
          <a:xfrm>
            <a:off x="7664944" y="5265752"/>
            <a:ext cx="1164141" cy="584775"/>
          </a:xfrm>
          <a:prstGeom prst="rect">
            <a:avLst/>
          </a:prstGeom>
          <a:noFill/>
        </p:spPr>
        <p:txBody>
          <a:bodyPr wrap="square" rtlCol="0">
            <a:spAutoFit/>
          </a:bodyPr>
          <a:lstStyle/>
          <a:p>
            <a:r>
              <a:rPr lang="en-US" sz="1600" b="1" i="1" dirty="0"/>
              <a:t>Serum antibody</a:t>
            </a:r>
          </a:p>
        </p:txBody>
      </p:sp>
      <p:sp>
        <p:nvSpPr>
          <p:cNvPr id="15" name="TextBox 14">
            <a:extLst>
              <a:ext uri="{FF2B5EF4-FFF2-40B4-BE49-F238E27FC236}">
                <a16:creationId xmlns:a16="http://schemas.microsoft.com/office/drawing/2014/main" id="{92EF7CD6-5B55-484F-BC86-8169B82EDEFD}"/>
              </a:ext>
            </a:extLst>
          </p:cNvPr>
          <p:cNvSpPr txBox="1"/>
          <p:nvPr/>
        </p:nvSpPr>
        <p:spPr>
          <a:xfrm>
            <a:off x="5324252" y="2105731"/>
            <a:ext cx="1304293" cy="584775"/>
          </a:xfrm>
          <a:prstGeom prst="rect">
            <a:avLst/>
          </a:prstGeom>
          <a:noFill/>
        </p:spPr>
        <p:txBody>
          <a:bodyPr wrap="square" rtlCol="0">
            <a:spAutoFit/>
          </a:bodyPr>
          <a:lstStyle/>
          <a:p>
            <a:r>
              <a:rPr lang="en-US" sz="1600" b="1" i="1" dirty="0"/>
              <a:t>Secondary antibody</a:t>
            </a:r>
          </a:p>
        </p:txBody>
      </p:sp>
      <p:cxnSp>
        <p:nvCxnSpPr>
          <p:cNvPr id="16" name="Straight Arrow Connector 15">
            <a:extLst>
              <a:ext uri="{FF2B5EF4-FFF2-40B4-BE49-F238E27FC236}">
                <a16:creationId xmlns:a16="http://schemas.microsoft.com/office/drawing/2014/main" id="{37ED96D5-56B6-40F3-970E-DD2D81593DFA}"/>
              </a:ext>
            </a:extLst>
          </p:cNvPr>
          <p:cNvCxnSpPr>
            <a:cxnSpLocks/>
          </p:cNvCxnSpPr>
          <p:nvPr/>
        </p:nvCxnSpPr>
        <p:spPr bwMode="auto">
          <a:xfrm flipH="1">
            <a:off x="7847826" y="2539916"/>
            <a:ext cx="399189" cy="461676"/>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52E11F87-EE1C-4AD4-99C5-4B538460FDB3}"/>
              </a:ext>
            </a:extLst>
          </p:cNvPr>
          <p:cNvCxnSpPr>
            <a:cxnSpLocks/>
          </p:cNvCxnSpPr>
          <p:nvPr/>
        </p:nvCxnSpPr>
        <p:spPr bwMode="auto">
          <a:xfrm>
            <a:off x="5901907" y="2690506"/>
            <a:ext cx="726638" cy="738494"/>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6F9C36FA-E318-4DAF-86AA-837DDFFFDE05}"/>
              </a:ext>
            </a:extLst>
          </p:cNvPr>
          <p:cNvCxnSpPr>
            <a:cxnSpLocks/>
          </p:cNvCxnSpPr>
          <p:nvPr/>
        </p:nvCxnSpPr>
        <p:spPr bwMode="auto">
          <a:xfrm flipH="1" flipV="1">
            <a:off x="7751605" y="4918955"/>
            <a:ext cx="61386" cy="357896"/>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27294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65AC23-5FCD-41ED-B460-786ADE46AD67}"/>
              </a:ext>
            </a:extLst>
          </p:cNvPr>
          <p:cNvPicPr>
            <a:picLocks noChangeAspect="1"/>
          </p:cNvPicPr>
          <p:nvPr/>
        </p:nvPicPr>
        <p:blipFill>
          <a:blip r:embed="rId2"/>
          <a:stretch>
            <a:fillRect/>
          </a:stretch>
        </p:blipFill>
        <p:spPr>
          <a:xfrm>
            <a:off x="4763566" y="3589392"/>
            <a:ext cx="3857105" cy="602788"/>
          </a:xfrm>
          <a:prstGeom prst="rect">
            <a:avLst/>
          </a:prstGeom>
        </p:spPr>
      </p:pic>
      <p:sp>
        <p:nvSpPr>
          <p:cNvPr id="2" name="Title 1">
            <a:extLst>
              <a:ext uri="{FF2B5EF4-FFF2-40B4-BE49-F238E27FC236}">
                <a16:creationId xmlns:a16="http://schemas.microsoft.com/office/drawing/2014/main" id="{449A6852-4002-4A83-BC19-5E21CA988B82}"/>
              </a:ext>
            </a:extLst>
          </p:cNvPr>
          <p:cNvSpPr>
            <a:spLocks noGrp="1"/>
          </p:cNvSpPr>
          <p:nvPr>
            <p:ph type="title"/>
          </p:nvPr>
        </p:nvSpPr>
        <p:spPr/>
        <p:txBody>
          <a:bodyPr/>
          <a:lstStyle/>
          <a:p>
            <a:r>
              <a:rPr lang="en-US" dirty="0"/>
              <a:t>Wash Wells (x3)</a:t>
            </a:r>
          </a:p>
        </p:txBody>
      </p:sp>
      <p:sp>
        <p:nvSpPr>
          <p:cNvPr id="3" name="Content Placeholder 2">
            <a:extLst>
              <a:ext uri="{FF2B5EF4-FFF2-40B4-BE49-F238E27FC236}">
                <a16:creationId xmlns:a16="http://schemas.microsoft.com/office/drawing/2014/main" id="{567E1FF9-9D35-4360-901E-8362A909168B}"/>
              </a:ext>
            </a:extLst>
          </p:cNvPr>
          <p:cNvSpPr>
            <a:spLocks noGrp="1"/>
          </p:cNvSpPr>
          <p:nvPr>
            <p:ph idx="1"/>
          </p:nvPr>
        </p:nvSpPr>
        <p:spPr>
          <a:xfrm>
            <a:off x="465438" y="1952368"/>
            <a:ext cx="4106562" cy="4067432"/>
          </a:xfrm>
        </p:spPr>
        <p:txBody>
          <a:bodyPr>
            <a:normAutofit/>
          </a:bodyPr>
          <a:lstStyle/>
          <a:p>
            <a:pPr marL="514350" indent="-514350">
              <a:lnSpc>
                <a:spcPct val="110000"/>
              </a:lnSpc>
              <a:buFont typeface="+mj-lt"/>
              <a:buAutoNum type="arabicPeriod" startAt="8"/>
            </a:pPr>
            <a:r>
              <a:rPr lang="en-US" sz="2400" dirty="0"/>
              <a:t>Use a clean pipet. Almost fill each well with wash buffer.</a:t>
            </a:r>
            <a:br>
              <a:rPr lang="en-US" sz="2400" dirty="0"/>
            </a:br>
            <a:r>
              <a:rPr lang="en-US" sz="2400" dirty="0"/>
              <a:t>DO NOT OVERFLOW.</a:t>
            </a:r>
          </a:p>
          <a:p>
            <a:pPr marL="514350" indent="-514350">
              <a:lnSpc>
                <a:spcPct val="110000"/>
              </a:lnSpc>
              <a:buFont typeface="+mj-lt"/>
              <a:buAutoNum type="arabicPeriod" startAt="8"/>
            </a:pPr>
            <a:r>
              <a:rPr lang="en-US" sz="2400" dirty="0"/>
              <a:t>Tap wash buffer out onto a napkin. Repeat. Be careful not to cross contaminate wells.</a:t>
            </a:r>
          </a:p>
        </p:txBody>
      </p:sp>
      <p:pic>
        <p:nvPicPr>
          <p:cNvPr id="5" name="Picture 4">
            <a:extLst>
              <a:ext uri="{FF2B5EF4-FFF2-40B4-BE49-F238E27FC236}">
                <a16:creationId xmlns:a16="http://schemas.microsoft.com/office/drawing/2014/main" id="{4F891EEB-3A11-4D48-859A-32B815CD4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2094">
            <a:off x="5320269" y="1018395"/>
            <a:ext cx="1373790" cy="2451078"/>
          </a:xfrm>
          <a:prstGeom prst="rect">
            <a:avLst/>
          </a:prstGeom>
        </p:spPr>
      </p:pic>
      <p:pic>
        <p:nvPicPr>
          <p:cNvPr id="6" name="Picture 5">
            <a:extLst>
              <a:ext uri="{FF2B5EF4-FFF2-40B4-BE49-F238E27FC236}">
                <a16:creationId xmlns:a16="http://schemas.microsoft.com/office/drawing/2014/main" id="{BD6AD85B-3A5D-4913-9974-A4949CB82648}"/>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02594" y="3303422"/>
            <a:ext cx="346831" cy="346831"/>
          </a:xfrm>
          <a:prstGeom prst="rect">
            <a:avLst/>
          </a:prstGeom>
        </p:spPr>
      </p:pic>
      <p:cxnSp>
        <p:nvCxnSpPr>
          <p:cNvPr id="7" name="Straight Arrow Connector 6">
            <a:extLst>
              <a:ext uri="{FF2B5EF4-FFF2-40B4-BE49-F238E27FC236}">
                <a16:creationId xmlns:a16="http://schemas.microsoft.com/office/drawing/2014/main" id="{82D39B49-7F68-41DA-91AF-27896421DB25}"/>
              </a:ext>
            </a:extLst>
          </p:cNvPr>
          <p:cNvCxnSpPr/>
          <p:nvPr/>
        </p:nvCxnSpPr>
        <p:spPr bwMode="auto">
          <a:xfrm>
            <a:off x="5430162" y="3449375"/>
            <a:ext cx="2749775"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ylinder 27">
            <a:extLst>
              <a:ext uri="{FF2B5EF4-FFF2-40B4-BE49-F238E27FC236}">
                <a16:creationId xmlns:a16="http://schemas.microsoft.com/office/drawing/2014/main" id="{A34065C3-4B08-44CA-A2EC-4FA9FCDDDD23}"/>
              </a:ext>
            </a:extLst>
          </p:cNvPr>
          <p:cNvSpPr/>
          <p:nvPr/>
        </p:nvSpPr>
        <p:spPr bwMode="auto">
          <a:xfrm>
            <a:off x="4832612" y="2025656"/>
            <a:ext cx="666596" cy="824867"/>
          </a:xfrm>
          <a:custGeom>
            <a:avLst/>
            <a:gdLst>
              <a:gd name="connsiteX0" fmla="*/ 0 w 1150174"/>
              <a:gd name="connsiteY0" fmla="*/ 143772 h 1423191"/>
              <a:gd name="connsiteX1" fmla="*/ 575087 w 1150174"/>
              <a:gd name="connsiteY1" fmla="*/ 287544 h 1423191"/>
              <a:gd name="connsiteX2" fmla="*/ 1150174 w 1150174"/>
              <a:gd name="connsiteY2" fmla="*/ 143772 h 1423191"/>
              <a:gd name="connsiteX3" fmla="*/ 1150174 w 1150174"/>
              <a:gd name="connsiteY3" fmla="*/ 1279419 h 1423191"/>
              <a:gd name="connsiteX4" fmla="*/ 575087 w 1150174"/>
              <a:gd name="connsiteY4" fmla="*/ 1423191 h 1423191"/>
              <a:gd name="connsiteX5" fmla="*/ 0 w 1150174"/>
              <a:gd name="connsiteY5" fmla="*/ 1279419 h 1423191"/>
              <a:gd name="connsiteX6" fmla="*/ 0 w 1150174"/>
              <a:gd name="connsiteY6" fmla="*/ 143772 h 1423191"/>
              <a:gd name="connsiteX0" fmla="*/ 0 w 1150174"/>
              <a:gd name="connsiteY0" fmla="*/ 143772 h 1423191"/>
              <a:gd name="connsiteX1" fmla="*/ 575087 w 1150174"/>
              <a:gd name="connsiteY1" fmla="*/ 0 h 1423191"/>
              <a:gd name="connsiteX2" fmla="*/ 1150174 w 1150174"/>
              <a:gd name="connsiteY2" fmla="*/ 143772 h 1423191"/>
              <a:gd name="connsiteX3" fmla="*/ 575087 w 1150174"/>
              <a:gd name="connsiteY3" fmla="*/ 287544 h 1423191"/>
              <a:gd name="connsiteX4" fmla="*/ 0 w 1150174"/>
              <a:gd name="connsiteY4" fmla="*/ 143772 h 1423191"/>
              <a:gd name="connsiteX0" fmla="*/ 1150174 w 1150174"/>
              <a:gd name="connsiteY0" fmla="*/ 143772 h 1423191"/>
              <a:gd name="connsiteX1" fmla="*/ 575087 w 1150174"/>
              <a:gd name="connsiteY1" fmla="*/ 287544 h 1423191"/>
              <a:gd name="connsiteX2" fmla="*/ 0 w 1150174"/>
              <a:gd name="connsiteY2" fmla="*/ 143772 h 1423191"/>
              <a:gd name="connsiteX3" fmla="*/ 575087 w 1150174"/>
              <a:gd name="connsiteY3" fmla="*/ 0 h 1423191"/>
              <a:gd name="connsiteX4" fmla="*/ 1150174 w 1150174"/>
              <a:gd name="connsiteY4" fmla="*/ 143772 h 1423191"/>
              <a:gd name="connsiteX5" fmla="*/ 1150174 w 1150174"/>
              <a:gd name="connsiteY5" fmla="*/ 1279419 h 1423191"/>
              <a:gd name="connsiteX6" fmla="*/ 575087 w 1150174"/>
              <a:gd name="connsiteY6" fmla="*/ 1423191 h 1423191"/>
              <a:gd name="connsiteX7" fmla="*/ 0 w 1150174"/>
              <a:gd name="connsiteY7" fmla="*/ 1279419 h 1423191"/>
              <a:gd name="connsiteX8" fmla="*/ 0 w 1150174"/>
              <a:gd name="connsiteY8" fmla="*/ 143772 h 1423191"/>
              <a:gd name="connsiteX0" fmla="*/ 0 w 1150174"/>
              <a:gd name="connsiteY0" fmla="*/ 143772 h 1423191"/>
              <a:gd name="connsiteX1" fmla="*/ 575087 w 1150174"/>
              <a:gd name="connsiteY1" fmla="*/ 287544 h 1423191"/>
              <a:gd name="connsiteX2" fmla="*/ 1150174 w 1150174"/>
              <a:gd name="connsiteY2" fmla="*/ 143772 h 1423191"/>
              <a:gd name="connsiteX3" fmla="*/ 1150174 w 1150174"/>
              <a:gd name="connsiteY3" fmla="*/ 1279419 h 1423191"/>
              <a:gd name="connsiteX4" fmla="*/ 575087 w 1150174"/>
              <a:gd name="connsiteY4" fmla="*/ 1423191 h 1423191"/>
              <a:gd name="connsiteX5" fmla="*/ 0 w 1150174"/>
              <a:gd name="connsiteY5" fmla="*/ 1279419 h 1423191"/>
              <a:gd name="connsiteX6" fmla="*/ 0 w 1150174"/>
              <a:gd name="connsiteY6" fmla="*/ 143772 h 1423191"/>
              <a:gd name="connsiteX0" fmla="*/ 0 w 1150174"/>
              <a:gd name="connsiteY0" fmla="*/ 143772 h 1423191"/>
              <a:gd name="connsiteX1" fmla="*/ 575087 w 1150174"/>
              <a:gd name="connsiteY1" fmla="*/ 0 h 1423191"/>
              <a:gd name="connsiteX2" fmla="*/ 1150174 w 1150174"/>
              <a:gd name="connsiteY2" fmla="*/ 143772 h 1423191"/>
              <a:gd name="connsiteX3" fmla="*/ 575087 w 1150174"/>
              <a:gd name="connsiteY3" fmla="*/ 287544 h 1423191"/>
              <a:gd name="connsiteX4" fmla="*/ 0 w 1150174"/>
              <a:gd name="connsiteY4" fmla="*/ 143772 h 1423191"/>
              <a:gd name="connsiteX0" fmla="*/ 1150174 w 1150174"/>
              <a:gd name="connsiteY0" fmla="*/ 143772 h 1423191"/>
              <a:gd name="connsiteX1" fmla="*/ 575087 w 1150174"/>
              <a:gd name="connsiteY1" fmla="*/ 287544 h 1423191"/>
              <a:gd name="connsiteX2" fmla="*/ 0 w 1150174"/>
              <a:gd name="connsiteY2" fmla="*/ 143772 h 1423191"/>
              <a:gd name="connsiteX3" fmla="*/ 575087 w 1150174"/>
              <a:gd name="connsiteY3" fmla="*/ 0 h 1423191"/>
              <a:gd name="connsiteX4" fmla="*/ 1150174 w 1150174"/>
              <a:gd name="connsiteY4" fmla="*/ 143772 h 1423191"/>
              <a:gd name="connsiteX5" fmla="*/ 1150174 w 1150174"/>
              <a:gd name="connsiteY5" fmla="*/ 1279419 h 1423191"/>
              <a:gd name="connsiteX6" fmla="*/ 575087 w 1150174"/>
              <a:gd name="connsiteY6" fmla="*/ 1423191 h 1423191"/>
              <a:gd name="connsiteX7" fmla="*/ 127819 w 1150174"/>
              <a:gd name="connsiteY7" fmla="*/ 1279419 h 1423191"/>
              <a:gd name="connsiteX8" fmla="*/ 0 w 1150174"/>
              <a:gd name="connsiteY8" fmla="*/ 143772 h 1423191"/>
              <a:gd name="connsiteX0" fmla="*/ 0 w 1150174"/>
              <a:gd name="connsiteY0" fmla="*/ 143772 h 1424029"/>
              <a:gd name="connsiteX1" fmla="*/ 575087 w 1150174"/>
              <a:gd name="connsiteY1" fmla="*/ 287544 h 1424029"/>
              <a:gd name="connsiteX2" fmla="*/ 1150174 w 1150174"/>
              <a:gd name="connsiteY2" fmla="*/ 143772 h 1424029"/>
              <a:gd name="connsiteX3" fmla="*/ 1150174 w 1150174"/>
              <a:gd name="connsiteY3" fmla="*/ 1279419 h 1424029"/>
              <a:gd name="connsiteX4" fmla="*/ 575087 w 1150174"/>
              <a:gd name="connsiteY4" fmla="*/ 1423191 h 1424029"/>
              <a:gd name="connsiteX5" fmla="*/ 0 w 1150174"/>
              <a:gd name="connsiteY5" fmla="*/ 1279419 h 1424029"/>
              <a:gd name="connsiteX6" fmla="*/ 0 w 1150174"/>
              <a:gd name="connsiteY6" fmla="*/ 143772 h 1424029"/>
              <a:gd name="connsiteX0" fmla="*/ 0 w 1150174"/>
              <a:gd name="connsiteY0" fmla="*/ 143772 h 1424029"/>
              <a:gd name="connsiteX1" fmla="*/ 575087 w 1150174"/>
              <a:gd name="connsiteY1" fmla="*/ 0 h 1424029"/>
              <a:gd name="connsiteX2" fmla="*/ 1150174 w 1150174"/>
              <a:gd name="connsiteY2" fmla="*/ 143772 h 1424029"/>
              <a:gd name="connsiteX3" fmla="*/ 575087 w 1150174"/>
              <a:gd name="connsiteY3" fmla="*/ 287544 h 1424029"/>
              <a:gd name="connsiteX4" fmla="*/ 0 w 1150174"/>
              <a:gd name="connsiteY4" fmla="*/ 143772 h 1424029"/>
              <a:gd name="connsiteX0" fmla="*/ 1150174 w 1150174"/>
              <a:gd name="connsiteY0" fmla="*/ 143772 h 1424029"/>
              <a:gd name="connsiteX1" fmla="*/ 575087 w 1150174"/>
              <a:gd name="connsiteY1" fmla="*/ 287544 h 1424029"/>
              <a:gd name="connsiteX2" fmla="*/ 0 w 1150174"/>
              <a:gd name="connsiteY2" fmla="*/ 143772 h 1424029"/>
              <a:gd name="connsiteX3" fmla="*/ 575087 w 1150174"/>
              <a:gd name="connsiteY3" fmla="*/ 0 h 1424029"/>
              <a:gd name="connsiteX4" fmla="*/ 1150174 w 1150174"/>
              <a:gd name="connsiteY4" fmla="*/ 143772 h 1424029"/>
              <a:gd name="connsiteX5" fmla="*/ 1150174 w 1150174"/>
              <a:gd name="connsiteY5" fmla="*/ 1279419 h 1424029"/>
              <a:gd name="connsiteX6" fmla="*/ 575087 w 1150174"/>
              <a:gd name="connsiteY6" fmla="*/ 1423191 h 1424029"/>
              <a:gd name="connsiteX7" fmla="*/ 88490 w 1150174"/>
              <a:gd name="connsiteY7" fmla="*/ 1318748 h 1424029"/>
              <a:gd name="connsiteX8" fmla="*/ 0 w 1150174"/>
              <a:gd name="connsiteY8" fmla="*/ 143772 h 1424029"/>
              <a:gd name="connsiteX0" fmla="*/ 0 w 1150174"/>
              <a:gd name="connsiteY0" fmla="*/ 143772 h 1424029"/>
              <a:gd name="connsiteX1" fmla="*/ 575087 w 1150174"/>
              <a:gd name="connsiteY1" fmla="*/ 287544 h 1424029"/>
              <a:gd name="connsiteX2" fmla="*/ 1150174 w 1150174"/>
              <a:gd name="connsiteY2" fmla="*/ 143772 h 1424029"/>
              <a:gd name="connsiteX3" fmla="*/ 1150174 w 1150174"/>
              <a:gd name="connsiteY3" fmla="*/ 1279419 h 1424029"/>
              <a:gd name="connsiteX4" fmla="*/ 575087 w 1150174"/>
              <a:gd name="connsiteY4" fmla="*/ 1423191 h 1424029"/>
              <a:gd name="connsiteX5" fmla="*/ 0 w 1150174"/>
              <a:gd name="connsiteY5" fmla="*/ 1279419 h 1424029"/>
              <a:gd name="connsiteX6" fmla="*/ 0 w 1150174"/>
              <a:gd name="connsiteY6" fmla="*/ 143772 h 1424029"/>
              <a:gd name="connsiteX0" fmla="*/ 0 w 1150174"/>
              <a:gd name="connsiteY0" fmla="*/ 143772 h 1424029"/>
              <a:gd name="connsiteX1" fmla="*/ 575087 w 1150174"/>
              <a:gd name="connsiteY1" fmla="*/ 0 h 1424029"/>
              <a:gd name="connsiteX2" fmla="*/ 1150174 w 1150174"/>
              <a:gd name="connsiteY2" fmla="*/ 143772 h 1424029"/>
              <a:gd name="connsiteX3" fmla="*/ 575087 w 1150174"/>
              <a:gd name="connsiteY3" fmla="*/ 287544 h 1424029"/>
              <a:gd name="connsiteX4" fmla="*/ 0 w 1150174"/>
              <a:gd name="connsiteY4" fmla="*/ 143772 h 1424029"/>
              <a:gd name="connsiteX0" fmla="*/ 1150174 w 1150174"/>
              <a:gd name="connsiteY0" fmla="*/ 143772 h 1424029"/>
              <a:gd name="connsiteX1" fmla="*/ 575087 w 1150174"/>
              <a:gd name="connsiteY1" fmla="*/ 287544 h 1424029"/>
              <a:gd name="connsiteX2" fmla="*/ 0 w 1150174"/>
              <a:gd name="connsiteY2" fmla="*/ 143772 h 1424029"/>
              <a:gd name="connsiteX3" fmla="*/ 575087 w 1150174"/>
              <a:gd name="connsiteY3" fmla="*/ 0 h 1424029"/>
              <a:gd name="connsiteX4" fmla="*/ 1150174 w 1150174"/>
              <a:gd name="connsiteY4" fmla="*/ 143772 h 1424029"/>
              <a:gd name="connsiteX5" fmla="*/ 1150174 w 1150174"/>
              <a:gd name="connsiteY5" fmla="*/ 1279419 h 1424029"/>
              <a:gd name="connsiteX6" fmla="*/ 575087 w 1150174"/>
              <a:gd name="connsiteY6" fmla="*/ 1423191 h 1424029"/>
              <a:gd name="connsiteX7" fmla="*/ 88490 w 1150174"/>
              <a:gd name="connsiteY7" fmla="*/ 1318748 h 1424029"/>
              <a:gd name="connsiteX8" fmla="*/ 0 w 1150174"/>
              <a:gd name="connsiteY8" fmla="*/ 143772 h 1424029"/>
              <a:gd name="connsiteX0" fmla="*/ 0 w 1150174"/>
              <a:gd name="connsiteY0" fmla="*/ 143772 h 1423261"/>
              <a:gd name="connsiteX1" fmla="*/ 575087 w 1150174"/>
              <a:gd name="connsiteY1" fmla="*/ 287544 h 1423261"/>
              <a:gd name="connsiteX2" fmla="*/ 1150174 w 1150174"/>
              <a:gd name="connsiteY2" fmla="*/ 143772 h 1423261"/>
              <a:gd name="connsiteX3" fmla="*/ 1150174 w 1150174"/>
              <a:gd name="connsiteY3" fmla="*/ 1279419 h 1423261"/>
              <a:gd name="connsiteX4" fmla="*/ 575087 w 1150174"/>
              <a:gd name="connsiteY4" fmla="*/ 1423191 h 1423261"/>
              <a:gd name="connsiteX5" fmla="*/ 0 w 1150174"/>
              <a:gd name="connsiteY5" fmla="*/ 1279419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88490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150174 w 1150174"/>
              <a:gd name="connsiteY3" fmla="*/ 1279419 h 1423261"/>
              <a:gd name="connsiteX4" fmla="*/ 575087 w 1150174"/>
              <a:gd name="connsiteY4" fmla="*/ 1423191 h 1423261"/>
              <a:gd name="connsiteX5" fmla="*/ 88490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88490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042019 w 1150174"/>
              <a:gd name="connsiteY3" fmla="*/ 1279419 h 1423261"/>
              <a:gd name="connsiteX4" fmla="*/ 575087 w 1150174"/>
              <a:gd name="connsiteY4" fmla="*/ 1423191 h 1423261"/>
              <a:gd name="connsiteX5" fmla="*/ 88490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88490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042019 w 1150174"/>
              <a:gd name="connsiteY3" fmla="*/ 1279419 h 1423261"/>
              <a:gd name="connsiteX4" fmla="*/ 575087 w 1150174"/>
              <a:gd name="connsiteY4" fmla="*/ 1423191 h 1423261"/>
              <a:gd name="connsiteX5" fmla="*/ 88490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137651 w 1150174"/>
              <a:gd name="connsiteY7" fmla="*/ 1318748 h 1423261"/>
              <a:gd name="connsiteX8" fmla="*/ 0 w 1150174"/>
              <a:gd name="connsiteY8" fmla="*/ 143772 h 1423261"/>
              <a:gd name="connsiteX0" fmla="*/ 0 w 1150174"/>
              <a:gd name="connsiteY0" fmla="*/ 143772 h 1423261"/>
              <a:gd name="connsiteX1" fmla="*/ 575087 w 1150174"/>
              <a:gd name="connsiteY1" fmla="*/ 287544 h 1423261"/>
              <a:gd name="connsiteX2" fmla="*/ 1150174 w 1150174"/>
              <a:gd name="connsiteY2" fmla="*/ 143772 h 1423261"/>
              <a:gd name="connsiteX3" fmla="*/ 1042019 w 1150174"/>
              <a:gd name="connsiteY3" fmla="*/ 1279419 h 1423261"/>
              <a:gd name="connsiteX4" fmla="*/ 575087 w 1150174"/>
              <a:gd name="connsiteY4" fmla="*/ 1423191 h 1423261"/>
              <a:gd name="connsiteX5" fmla="*/ 147484 w 1150174"/>
              <a:gd name="connsiteY5" fmla="*/ 1328580 h 1423261"/>
              <a:gd name="connsiteX6" fmla="*/ 0 w 1150174"/>
              <a:gd name="connsiteY6" fmla="*/ 143772 h 1423261"/>
              <a:gd name="connsiteX0" fmla="*/ 0 w 1150174"/>
              <a:gd name="connsiteY0" fmla="*/ 143772 h 1423261"/>
              <a:gd name="connsiteX1" fmla="*/ 575087 w 1150174"/>
              <a:gd name="connsiteY1" fmla="*/ 0 h 1423261"/>
              <a:gd name="connsiteX2" fmla="*/ 1150174 w 1150174"/>
              <a:gd name="connsiteY2" fmla="*/ 143772 h 1423261"/>
              <a:gd name="connsiteX3" fmla="*/ 575087 w 1150174"/>
              <a:gd name="connsiteY3" fmla="*/ 287544 h 1423261"/>
              <a:gd name="connsiteX4" fmla="*/ 0 w 1150174"/>
              <a:gd name="connsiteY4" fmla="*/ 143772 h 1423261"/>
              <a:gd name="connsiteX0" fmla="*/ 1150174 w 1150174"/>
              <a:gd name="connsiteY0" fmla="*/ 143772 h 1423261"/>
              <a:gd name="connsiteX1" fmla="*/ 575087 w 1150174"/>
              <a:gd name="connsiteY1" fmla="*/ 287544 h 1423261"/>
              <a:gd name="connsiteX2" fmla="*/ 0 w 1150174"/>
              <a:gd name="connsiteY2" fmla="*/ 143772 h 1423261"/>
              <a:gd name="connsiteX3" fmla="*/ 575087 w 1150174"/>
              <a:gd name="connsiteY3" fmla="*/ 0 h 1423261"/>
              <a:gd name="connsiteX4" fmla="*/ 1150174 w 1150174"/>
              <a:gd name="connsiteY4" fmla="*/ 143772 h 1423261"/>
              <a:gd name="connsiteX5" fmla="*/ 1022354 w 1150174"/>
              <a:gd name="connsiteY5" fmla="*/ 1308916 h 1423261"/>
              <a:gd name="connsiteX6" fmla="*/ 575087 w 1150174"/>
              <a:gd name="connsiteY6" fmla="*/ 1423191 h 1423261"/>
              <a:gd name="connsiteX7" fmla="*/ 137651 w 1150174"/>
              <a:gd name="connsiteY7" fmla="*/ 1318748 h 1423261"/>
              <a:gd name="connsiteX8" fmla="*/ 0 w 1150174"/>
              <a:gd name="connsiteY8" fmla="*/ 143772 h 142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174" h="1423261" stroke="0" extrusionOk="0">
                <a:moveTo>
                  <a:pt x="0" y="143772"/>
                </a:moveTo>
                <a:cubicBezTo>
                  <a:pt x="0" y="223175"/>
                  <a:pt x="257475" y="287544"/>
                  <a:pt x="575087" y="287544"/>
                </a:cubicBezTo>
                <a:cubicBezTo>
                  <a:pt x="892699" y="287544"/>
                  <a:pt x="1150174" y="223175"/>
                  <a:pt x="1150174" y="143772"/>
                </a:cubicBezTo>
                <a:lnTo>
                  <a:pt x="1042019" y="1279419"/>
                </a:lnTo>
                <a:cubicBezTo>
                  <a:pt x="1042019" y="1358822"/>
                  <a:pt x="892699" y="1423191"/>
                  <a:pt x="575087" y="1423191"/>
                </a:cubicBezTo>
                <a:cubicBezTo>
                  <a:pt x="257475" y="1423191"/>
                  <a:pt x="147484" y="1407983"/>
                  <a:pt x="147484" y="1328580"/>
                </a:cubicBezTo>
                <a:lnTo>
                  <a:pt x="0" y="143772"/>
                </a:lnTo>
                <a:close/>
              </a:path>
              <a:path w="1150174" h="1423261" fill="lighten" stroke="0" extrusionOk="0">
                <a:moveTo>
                  <a:pt x="0" y="143772"/>
                </a:moveTo>
                <a:cubicBezTo>
                  <a:pt x="0" y="64369"/>
                  <a:pt x="257475" y="0"/>
                  <a:pt x="575087" y="0"/>
                </a:cubicBezTo>
                <a:cubicBezTo>
                  <a:pt x="892699" y="0"/>
                  <a:pt x="1150174" y="64369"/>
                  <a:pt x="1150174" y="143772"/>
                </a:cubicBezTo>
                <a:cubicBezTo>
                  <a:pt x="1150174" y="223175"/>
                  <a:pt x="892699" y="287544"/>
                  <a:pt x="575087" y="287544"/>
                </a:cubicBezTo>
                <a:cubicBezTo>
                  <a:pt x="257475" y="287544"/>
                  <a:pt x="0" y="223175"/>
                  <a:pt x="0" y="143772"/>
                </a:cubicBezTo>
                <a:close/>
              </a:path>
              <a:path w="1150174" h="1423261" fill="none" extrusionOk="0">
                <a:moveTo>
                  <a:pt x="1150174" y="143772"/>
                </a:moveTo>
                <a:cubicBezTo>
                  <a:pt x="1150174" y="223175"/>
                  <a:pt x="892699" y="287544"/>
                  <a:pt x="575087" y="287544"/>
                </a:cubicBezTo>
                <a:cubicBezTo>
                  <a:pt x="257475" y="287544"/>
                  <a:pt x="0" y="223175"/>
                  <a:pt x="0" y="143772"/>
                </a:cubicBezTo>
                <a:cubicBezTo>
                  <a:pt x="0" y="64369"/>
                  <a:pt x="257475" y="0"/>
                  <a:pt x="575087" y="0"/>
                </a:cubicBezTo>
                <a:cubicBezTo>
                  <a:pt x="892699" y="0"/>
                  <a:pt x="1150174" y="64369"/>
                  <a:pt x="1150174" y="143772"/>
                </a:cubicBezTo>
                <a:lnTo>
                  <a:pt x="1022354" y="1308916"/>
                </a:lnTo>
                <a:cubicBezTo>
                  <a:pt x="1022354" y="1388319"/>
                  <a:pt x="722537" y="1421552"/>
                  <a:pt x="575087" y="1423191"/>
                </a:cubicBezTo>
                <a:cubicBezTo>
                  <a:pt x="427637" y="1424830"/>
                  <a:pt x="137651" y="1398151"/>
                  <a:pt x="137651" y="1318748"/>
                </a:cubicBezTo>
                <a:cubicBezTo>
                  <a:pt x="98322" y="910702"/>
                  <a:pt x="0" y="522321"/>
                  <a:pt x="0" y="143772"/>
                </a:cubicBezTo>
              </a:path>
            </a:pathLst>
          </a:cu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charset="0"/>
            </a:endParaRPr>
          </a:p>
        </p:txBody>
      </p:sp>
      <p:sp>
        <p:nvSpPr>
          <p:cNvPr id="10" name="TextBox 26">
            <a:extLst>
              <a:ext uri="{FF2B5EF4-FFF2-40B4-BE49-F238E27FC236}">
                <a16:creationId xmlns:a16="http://schemas.microsoft.com/office/drawing/2014/main" id="{6F85B8B0-4079-4FC5-BB2C-EAB97646C8D8}"/>
              </a:ext>
            </a:extLst>
          </p:cNvPr>
          <p:cNvSpPr txBox="1"/>
          <p:nvPr/>
        </p:nvSpPr>
        <p:spPr>
          <a:xfrm>
            <a:off x="4878792" y="2394724"/>
            <a:ext cx="617477" cy="261610"/>
          </a:xfrm>
          <a:prstGeom prst="rect">
            <a:avLst/>
          </a:prstGeom>
          <a:noFill/>
        </p:spPr>
        <p:txBody>
          <a:bodyPr wrap="none" rtlCol="0">
            <a:spAutoFit/>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r>
              <a:rPr lang="en-US" sz="1100" b="1" dirty="0">
                <a:latin typeface="+mn-lt"/>
                <a:ea typeface="Tahoma" panose="020B0604030504040204" pitchFamily="34" charset="0"/>
                <a:cs typeface="Tahoma" panose="020B0604030504040204" pitchFamily="34" charset="0"/>
              </a:rPr>
              <a:t>WASH</a:t>
            </a:r>
          </a:p>
        </p:txBody>
      </p:sp>
      <p:pic>
        <p:nvPicPr>
          <p:cNvPr id="14" name="Picture 13">
            <a:extLst>
              <a:ext uri="{FF2B5EF4-FFF2-40B4-BE49-F238E27FC236}">
                <a16:creationId xmlns:a16="http://schemas.microsoft.com/office/drawing/2014/main" id="{51EBB7D1-CD71-4118-AB3B-9C737456898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77724" y="4695836"/>
            <a:ext cx="2228788" cy="1206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oter Placeholder 16">
            <a:extLst>
              <a:ext uri="{FF2B5EF4-FFF2-40B4-BE49-F238E27FC236}">
                <a16:creationId xmlns:a16="http://schemas.microsoft.com/office/drawing/2014/main" id="{D266429E-85F0-48DA-BAE0-17E66DA30A64}"/>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3054334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EF79-5ECD-4FC8-B131-52EADD0149D0}"/>
              </a:ext>
            </a:extLst>
          </p:cNvPr>
          <p:cNvSpPr>
            <a:spLocks noGrp="1"/>
          </p:cNvSpPr>
          <p:nvPr>
            <p:ph type="title"/>
          </p:nvPr>
        </p:nvSpPr>
        <p:spPr/>
        <p:txBody>
          <a:bodyPr/>
          <a:lstStyle/>
          <a:p>
            <a:r>
              <a:rPr lang="en-US" dirty="0"/>
              <a:t>Add substrate</a:t>
            </a:r>
          </a:p>
        </p:txBody>
      </p:sp>
      <p:sp>
        <p:nvSpPr>
          <p:cNvPr id="3" name="Footer Placeholder 2">
            <a:extLst>
              <a:ext uri="{FF2B5EF4-FFF2-40B4-BE49-F238E27FC236}">
                <a16:creationId xmlns:a16="http://schemas.microsoft.com/office/drawing/2014/main" id="{AAFB2C95-BE9F-4BDB-A73E-7BAD1B310C43}"/>
              </a:ext>
            </a:extLst>
          </p:cNvPr>
          <p:cNvSpPr>
            <a:spLocks noGrp="1"/>
          </p:cNvSpPr>
          <p:nvPr>
            <p:ph type="ftr" sz="quarter" idx="10"/>
          </p:nvPr>
        </p:nvSpPr>
        <p:spPr/>
        <p:txBody>
          <a:bodyPr/>
          <a:lstStyle/>
          <a:p>
            <a:r>
              <a:rPr lang="en-US"/>
              <a:t>explorer.bio-rad.com</a:t>
            </a:r>
            <a:endParaRPr lang="en-US" dirty="0"/>
          </a:p>
        </p:txBody>
      </p:sp>
      <p:sp>
        <p:nvSpPr>
          <p:cNvPr id="4" name="Content Placeholder 3">
            <a:extLst>
              <a:ext uri="{FF2B5EF4-FFF2-40B4-BE49-F238E27FC236}">
                <a16:creationId xmlns:a16="http://schemas.microsoft.com/office/drawing/2014/main" id="{3572379C-3ABC-4105-AA36-154BB5E339E5}"/>
              </a:ext>
            </a:extLst>
          </p:cNvPr>
          <p:cNvSpPr>
            <a:spLocks noGrp="1"/>
          </p:cNvSpPr>
          <p:nvPr>
            <p:ph idx="1"/>
          </p:nvPr>
        </p:nvSpPr>
        <p:spPr>
          <a:xfrm>
            <a:off x="465438" y="1952368"/>
            <a:ext cx="4106562" cy="4067432"/>
          </a:xfrm>
        </p:spPr>
        <p:txBody>
          <a:bodyPr/>
          <a:lstStyle/>
          <a:p>
            <a:pPr marL="514350" indent="-514350">
              <a:buFont typeface="+mj-lt"/>
              <a:buAutoNum type="arabicPeriod" startAt="10"/>
            </a:pPr>
            <a:r>
              <a:rPr lang="en-US" dirty="0"/>
              <a:t>Add 1 drop of substrate (SUB) to each well.</a:t>
            </a:r>
          </a:p>
        </p:txBody>
      </p:sp>
      <p:pic>
        <p:nvPicPr>
          <p:cNvPr id="5" name="Picture 4">
            <a:extLst>
              <a:ext uri="{FF2B5EF4-FFF2-40B4-BE49-F238E27FC236}">
                <a16:creationId xmlns:a16="http://schemas.microsoft.com/office/drawing/2014/main" id="{F87DB796-D88D-41D6-B461-554B530B0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2094">
            <a:off x="5460616" y="1818744"/>
            <a:ext cx="1512959" cy="2699380"/>
          </a:xfrm>
          <a:prstGeom prst="rect">
            <a:avLst/>
          </a:prstGeom>
        </p:spPr>
      </p:pic>
      <p:pic>
        <p:nvPicPr>
          <p:cNvPr id="6" name="Picture 5">
            <a:extLst>
              <a:ext uri="{FF2B5EF4-FFF2-40B4-BE49-F238E27FC236}">
                <a16:creationId xmlns:a16="http://schemas.microsoft.com/office/drawing/2014/main" id="{64884DB1-15C9-49CB-B6D3-5C617C89F899}"/>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110759" y="4335251"/>
            <a:ext cx="381966" cy="381966"/>
          </a:xfrm>
          <a:prstGeom prst="rect">
            <a:avLst/>
          </a:prstGeom>
        </p:spPr>
      </p:pic>
      <p:cxnSp>
        <p:nvCxnSpPr>
          <p:cNvPr id="7" name="Straight Arrow Connector 6">
            <a:extLst>
              <a:ext uri="{FF2B5EF4-FFF2-40B4-BE49-F238E27FC236}">
                <a16:creationId xmlns:a16="http://schemas.microsoft.com/office/drawing/2014/main" id="{6A6C7962-A450-4643-9359-BE67741B2A83}"/>
              </a:ext>
            </a:extLst>
          </p:cNvPr>
          <p:cNvCxnSpPr/>
          <p:nvPr/>
        </p:nvCxnSpPr>
        <p:spPr bwMode="auto">
          <a:xfrm>
            <a:off x="5581641" y="4495990"/>
            <a:ext cx="3028335"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oup 7">
            <a:extLst>
              <a:ext uri="{FF2B5EF4-FFF2-40B4-BE49-F238E27FC236}">
                <a16:creationId xmlns:a16="http://schemas.microsoft.com/office/drawing/2014/main" id="{F847E4F6-89B4-4326-A055-2BBA8968A31D}"/>
              </a:ext>
            </a:extLst>
          </p:cNvPr>
          <p:cNvGrpSpPr/>
          <p:nvPr/>
        </p:nvGrpSpPr>
        <p:grpSpPr>
          <a:xfrm>
            <a:off x="7286510" y="2434296"/>
            <a:ext cx="1230662" cy="1194020"/>
            <a:chOff x="470813" y="2604312"/>
            <a:chExt cx="1230662" cy="1194020"/>
          </a:xfrm>
        </p:grpSpPr>
        <p:pic>
          <p:nvPicPr>
            <p:cNvPr id="9" name="Graphic 8" descr="Stopwatch">
              <a:extLst>
                <a:ext uri="{FF2B5EF4-FFF2-40B4-BE49-F238E27FC236}">
                  <a16:creationId xmlns:a16="http://schemas.microsoft.com/office/drawing/2014/main" id="{AF7392EF-0790-4F6B-963D-9C838246B7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838" y="2604312"/>
              <a:ext cx="914400" cy="914400"/>
            </a:xfrm>
            <a:prstGeom prst="rect">
              <a:avLst/>
            </a:prstGeom>
          </p:spPr>
        </p:pic>
        <p:sp>
          <p:nvSpPr>
            <p:cNvPr id="10" name="TextBox 9">
              <a:extLst>
                <a:ext uri="{FF2B5EF4-FFF2-40B4-BE49-F238E27FC236}">
                  <a16:creationId xmlns:a16="http://schemas.microsoft.com/office/drawing/2014/main" id="{99411608-6813-4CE4-B014-804812F0F060}"/>
                </a:ext>
              </a:extLst>
            </p:cNvPr>
            <p:cNvSpPr txBox="1"/>
            <p:nvPr/>
          </p:nvSpPr>
          <p:spPr>
            <a:xfrm>
              <a:off x="470813" y="3429000"/>
              <a:ext cx="1230662" cy="369332"/>
            </a:xfrm>
            <a:prstGeom prst="rect">
              <a:avLst/>
            </a:prstGeom>
            <a:noFill/>
          </p:spPr>
          <p:txBody>
            <a:bodyPr wrap="square" rtlCol="0">
              <a:spAutoFit/>
            </a:bodyPr>
            <a:lstStyle/>
            <a:p>
              <a:r>
                <a:rPr lang="en-US" sz="1800" dirty="0">
                  <a:latin typeface="Tahoma" panose="020B0604030504040204" pitchFamily="34" charset="0"/>
                  <a:ea typeface="Tahoma" panose="020B0604030504040204" pitchFamily="34" charset="0"/>
                  <a:cs typeface="Tahoma" panose="020B0604030504040204" pitchFamily="34" charset="0"/>
                </a:rPr>
                <a:t>2–5 min</a:t>
              </a:r>
            </a:p>
          </p:txBody>
        </p:sp>
      </p:grpSp>
      <p:pic>
        <p:nvPicPr>
          <p:cNvPr id="11" name="Picture 10">
            <a:extLst>
              <a:ext uri="{FF2B5EF4-FFF2-40B4-BE49-F238E27FC236}">
                <a16:creationId xmlns:a16="http://schemas.microsoft.com/office/drawing/2014/main" id="{E0E50A9D-86BC-4ED9-98DD-323483ED6358}"/>
              </a:ext>
            </a:extLst>
          </p:cNvPr>
          <p:cNvPicPr>
            <a:picLocks noChangeAspect="1"/>
          </p:cNvPicPr>
          <p:nvPr/>
        </p:nvPicPr>
        <p:blipFill>
          <a:blip r:embed="rId6"/>
          <a:stretch>
            <a:fillRect/>
          </a:stretch>
        </p:blipFill>
        <p:spPr>
          <a:xfrm>
            <a:off x="4895785" y="4666221"/>
            <a:ext cx="3857105" cy="602788"/>
          </a:xfrm>
          <a:prstGeom prst="rect">
            <a:avLst/>
          </a:prstGeom>
        </p:spPr>
      </p:pic>
      <p:pic>
        <p:nvPicPr>
          <p:cNvPr id="12" name="Picture 11">
            <a:extLst>
              <a:ext uri="{FF2B5EF4-FFF2-40B4-BE49-F238E27FC236}">
                <a16:creationId xmlns:a16="http://schemas.microsoft.com/office/drawing/2014/main" id="{EBFCD0AF-237C-46E4-91A5-83D1AD7A0ABC}"/>
              </a:ext>
            </a:extLst>
          </p:cNvPr>
          <p:cNvPicPr>
            <a:picLocks noChangeAspect="1"/>
          </p:cNvPicPr>
          <p:nvPr/>
        </p:nvPicPr>
        <p:blipFill>
          <a:blip r:embed="rId7"/>
          <a:stretch>
            <a:fillRect/>
          </a:stretch>
        </p:blipFill>
        <p:spPr>
          <a:xfrm>
            <a:off x="4668198" y="3035167"/>
            <a:ext cx="824527" cy="912562"/>
          </a:xfrm>
          <a:prstGeom prst="rect">
            <a:avLst/>
          </a:prstGeom>
        </p:spPr>
      </p:pic>
    </p:spTree>
    <p:extLst>
      <p:ext uri="{BB962C8B-B14F-4D97-AF65-F5344CB8AC3E}">
        <p14:creationId xmlns:p14="http://schemas.microsoft.com/office/powerpoint/2010/main" val="1968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F0799-A2BB-4AF6-BEFE-64A421767306}"/>
              </a:ext>
            </a:extLst>
          </p:cNvPr>
          <p:cNvSpPr>
            <a:spLocks noGrp="1"/>
          </p:cNvSpPr>
          <p:nvPr>
            <p:ph type="title"/>
          </p:nvPr>
        </p:nvSpPr>
        <p:spPr/>
        <p:txBody>
          <a:bodyPr/>
          <a:lstStyle/>
          <a:p>
            <a:r>
              <a:rPr lang="en-US" dirty="0"/>
              <a:t>Contents</a:t>
            </a:r>
          </a:p>
        </p:txBody>
      </p:sp>
      <p:sp>
        <p:nvSpPr>
          <p:cNvPr id="5" name="Footer Placeholder 4">
            <a:extLst>
              <a:ext uri="{FF2B5EF4-FFF2-40B4-BE49-F238E27FC236}">
                <a16:creationId xmlns:a16="http://schemas.microsoft.com/office/drawing/2014/main" id="{4473C0B8-2793-4DB2-A1AD-696C9D0313FA}"/>
              </a:ext>
            </a:extLst>
          </p:cNvPr>
          <p:cNvSpPr>
            <a:spLocks noGrp="1"/>
          </p:cNvSpPr>
          <p:nvPr>
            <p:ph type="ftr" sz="quarter" idx="10"/>
          </p:nvPr>
        </p:nvSpPr>
        <p:spPr/>
        <p:txBody>
          <a:bodyPr/>
          <a:lstStyle/>
          <a:p>
            <a:r>
              <a:rPr lang="en-US"/>
              <a:t>explorer.bio-rad.com</a:t>
            </a:r>
            <a:endParaRPr lang="en-US" dirty="0"/>
          </a:p>
        </p:txBody>
      </p:sp>
      <p:sp>
        <p:nvSpPr>
          <p:cNvPr id="4" name="Trapezoid 3">
            <a:extLst>
              <a:ext uri="{FF2B5EF4-FFF2-40B4-BE49-F238E27FC236}">
                <a16:creationId xmlns:a16="http://schemas.microsoft.com/office/drawing/2014/main" id="{FB126CA9-D3BE-44FF-9BBC-482F3C1C5BEA}"/>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B093E36F-AA86-4C76-80F1-4F3A5B327792}"/>
                  </a:ext>
                </a:extLst>
              </p:cNvPr>
              <p:cNvGraphicFramePr>
                <a:graphicFrameLocks noChangeAspect="1"/>
              </p:cNvGraphicFramePr>
              <p:nvPr>
                <p:extLst>
                  <p:ext uri="{D42A27DB-BD31-4B8C-83A1-F6EECF244321}">
                    <p14:modId xmlns:p14="http://schemas.microsoft.com/office/powerpoint/2010/main" val="2761687918"/>
                  </p:ext>
                </p:extLst>
              </p:nvPr>
            </p:nvGraphicFramePr>
            <p:xfrm>
              <a:off x="515387" y="2571750"/>
              <a:ext cx="2286000" cy="1714500"/>
            </p:xfrm>
            <a:graphic>
              <a:graphicData uri="http://schemas.microsoft.com/office/powerpoint/2016/slidezoom">
                <pslz:sldZm>
                  <pslz:sldZmObj sldId="257" cId="1343522790">
                    <pslz:zmPr id="{FF4E6248-C70F-46AD-AD2F-B3EC09ED06B8}"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B093E36F-AA86-4C76-80F1-4F3A5B327792}"/>
                  </a:ext>
                </a:extLst>
              </p:cNvPr>
              <p:cNvPicPr>
                <a:picLocks noGrp="1" noRot="1" noChangeAspect="1" noMove="1" noResize="1" noEditPoints="1" noAdjustHandles="1" noChangeArrowheads="1" noChangeShapeType="1"/>
              </p:cNvPicPr>
              <p:nvPr/>
            </p:nvPicPr>
            <p:blipFill>
              <a:blip r:embed="rId3"/>
              <a:stretch>
                <a:fillRect/>
              </a:stretch>
            </p:blipFill>
            <p:spPr>
              <a:xfrm>
                <a:off x="515387" y="2571750"/>
                <a:ext cx="2286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E896763D-0E77-43A2-852F-BE21B9C8B946}"/>
                  </a:ext>
                </a:extLst>
              </p:cNvPr>
              <p:cNvGraphicFramePr>
                <a:graphicFrameLocks noChangeAspect="1"/>
              </p:cNvGraphicFramePr>
              <p:nvPr>
                <p:extLst>
                  <p:ext uri="{D42A27DB-BD31-4B8C-83A1-F6EECF244321}">
                    <p14:modId xmlns:p14="http://schemas.microsoft.com/office/powerpoint/2010/main" val="1407278875"/>
                  </p:ext>
                </p:extLst>
              </p:nvPr>
            </p:nvGraphicFramePr>
            <p:xfrm>
              <a:off x="3429000" y="2571750"/>
              <a:ext cx="2286000" cy="1714500"/>
            </p:xfrm>
            <a:graphic>
              <a:graphicData uri="http://schemas.microsoft.com/office/powerpoint/2016/slidezoom">
                <pslz:sldZm>
                  <pslz:sldZmObj sldId="259" cId="416064011">
                    <pslz:zmPr id="{C7CC05CE-C9C1-4EFE-BA09-714B172753BE}"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E896763D-0E77-43A2-852F-BE21B9C8B946}"/>
                  </a:ext>
                </a:extLst>
              </p:cNvPr>
              <p:cNvPicPr>
                <a:picLocks noGrp="1" noRot="1" noChangeAspect="1" noMove="1" noResize="1" noEditPoints="1" noAdjustHandles="1" noChangeArrowheads="1" noChangeShapeType="1"/>
              </p:cNvPicPr>
              <p:nvPr/>
            </p:nvPicPr>
            <p:blipFill>
              <a:blip r:embed="rId5"/>
              <a:stretch>
                <a:fillRect/>
              </a:stretch>
            </p:blipFill>
            <p:spPr>
              <a:xfrm>
                <a:off x="3429000" y="2571750"/>
                <a:ext cx="2286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84D39ACC-2202-4832-86C0-4435E49CF75B}"/>
                  </a:ext>
                </a:extLst>
              </p:cNvPr>
              <p:cNvGraphicFramePr>
                <a:graphicFrameLocks noChangeAspect="1"/>
              </p:cNvGraphicFramePr>
              <p:nvPr>
                <p:extLst>
                  <p:ext uri="{D42A27DB-BD31-4B8C-83A1-F6EECF244321}">
                    <p14:modId xmlns:p14="http://schemas.microsoft.com/office/powerpoint/2010/main" val="1663208924"/>
                  </p:ext>
                </p:extLst>
              </p:nvPr>
            </p:nvGraphicFramePr>
            <p:xfrm>
              <a:off x="6342613" y="2571750"/>
              <a:ext cx="2286000" cy="1714500"/>
            </p:xfrm>
            <a:graphic>
              <a:graphicData uri="http://schemas.microsoft.com/office/powerpoint/2016/slidezoom">
                <pslz:sldZm>
                  <pslz:sldZmObj sldId="277" cId="1696713842">
                    <pslz:zmPr id="{9F6AACCD-AE1A-4A3C-81CB-2328243045DB}" returnToParent="0" transitionDur="1000">
                      <p166:blipFill xmlns:p166="http://schemas.microsoft.com/office/powerpoint/2016/6/main">
                        <a:blip r:embed="rId6"/>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84D39ACC-2202-4832-86C0-4435E49CF75B}"/>
                  </a:ext>
                </a:extLst>
              </p:cNvPr>
              <p:cNvPicPr>
                <a:picLocks noGrp="1" noRot="1" noChangeAspect="1" noMove="1" noResize="1" noEditPoints="1" noAdjustHandles="1" noChangeArrowheads="1" noChangeShapeType="1"/>
              </p:cNvPicPr>
              <p:nvPr/>
            </p:nvPicPr>
            <p:blipFill>
              <a:blip r:embed="rId7"/>
              <a:stretch>
                <a:fillRect/>
              </a:stretch>
            </p:blipFill>
            <p:spPr>
              <a:xfrm>
                <a:off x="6342613" y="2571750"/>
                <a:ext cx="2286000" cy="1714500"/>
              </a:xfrm>
              <a:prstGeom prst="rect">
                <a:avLst/>
              </a:prstGeom>
              <a:ln w="3175">
                <a:solidFill>
                  <a:prstClr val="ltGray"/>
                </a:solidFill>
              </a:ln>
            </p:spPr>
          </p:pic>
        </mc:Fallback>
      </mc:AlternateContent>
      <p:sp>
        <p:nvSpPr>
          <p:cNvPr id="14" name="TextBox 13">
            <a:extLst>
              <a:ext uri="{FF2B5EF4-FFF2-40B4-BE49-F238E27FC236}">
                <a16:creationId xmlns:a16="http://schemas.microsoft.com/office/drawing/2014/main" id="{5EE23FD1-323D-445E-A0E5-22D39E175321}"/>
              </a:ext>
            </a:extLst>
          </p:cNvPr>
          <p:cNvSpPr txBox="1"/>
          <p:nvPr/>
        </p:nvSpPr>
        <p:spPr>
          <a:xfrm>
            <a:off x="515387" y="2219935"/>
            <a:ext cx="2286000" cy="276999"/>
          </a:xfrm>
          <a:prstGeom prst="rect">
            <a:avLst/>
          </a:prstGeom>
          <a:noFill/>
        </p:spPr>
        <p:txBody>
          <a:bodyPr wrap="square" rtlCol="0">
            <a:spAutoFit/>
          </a:bodyPr>
          <a:lstStyle/>
          <a:p>
            <a:r>
              <a:rPr lang="en-US" sz="1200" b="1" i="1" dirty="0"/>
              <a:t>Getting Started</a:t>
            </a:r>
          </a:p>
        </p:txBody>
      </p:sp>
      <p:sp>
        <p:nvSpPr>
          <p:cNvPr id="15" name="TextBox 14">
            <a:extLst>
              <a:ext uri="{FF2B5EF4-FFF2-40B4-BE49-F238E27FC236}">
                <a16:creationId xmlns:a16="http://schemas.microsoft.com/office/drawing/2014/main" id="{85236F18-71F7-4883-8B9A-C4113C91BC66}"/>
              </a:ext>
            </a:extLst>
          </p:cNvPr>
          <p:cNvSpPr txBox="1"/>
          <p:nvPr/>
        </p:nvSpPr>
        <p:spPr>
          <a:xfrm>
            <a:off x="3429000" y="2219935"/>
            <a:ext cx="2286000" cy="276999"/>
          </a:xfrm>
          <a:prstGeom prst="rect">
            <a:avLst/>
          </a:prstGeom>
          <a:noFill/>
        </p:spPr>
        <p:txBody>
          <a:bodyPr wrap="square" rtlCol="0">
            <a:spAutoFit/>
          </a:bodyPr>
          <a:lstStyle/>
          <a:p>
            <a:r>
              <a:rPr lang="en-US" sz="1200" b="1" i="1" dirty="0"/>
              <a:t>Instructor Preparation</a:t>
            </a:r>
          </a:p>
        </p:txBody>
      </p:sp>
      <p:sp>
        <p:nvSpPr>
          <p:cNvPr id="16" name="TextBox 15">
            <a:extLst>
              <a:ext uri="{FF2B5EF4-FFF2-40B4-BE49-F238E27FC236}">
                <a16:creationId xmlns:a16="http://schemas.microsoft.com/office/drawing/2014/main" id="{9574BFDA-7645-4FFF-A6C9-4655DAB3A379}"/>
              </a:ext>
            </a:extLst>
          </p:cNvPr>
          <p:cNvSpPr txBox="1"/>
          <p:nvPr/>
        </p:nvSpPr>
        <p:spPr>
          <a:xfrm>
            <a:off x="6342613" y="2219935"/>
            <a:ext cx="2286000" cy="276999"/>
          </a:xfrm>
          <a:prstGeom prst="rect">
            <a:avLst/>
          </a:prstGeom>
          <a:noFill/>
        </p:spPr>
        <p:txBody>
          <a:bodyPr wrap="square" rtlCol="0">
            <a:spAutoFit/>
          </a:bodyPr>
          <a:lstStyle/>
          <a:p>
            <a:r>
              <a:rPr lang="en-US" sz="1200" b="1" i="1" dirty="0"/>
              <a:t>Student Slides</a:t>
            </a:r>
          </a:p>
        </p:txBody>
      </p:sp>
      <p:sp>
        <p:nvSpPr>
          <p:cNvPr id="17" name="TextBox 16">
            <a:extLst>
              <a:ext uri="{FF2B5EF4-FFF2-40B4-BE49-F238E27FC236}">
                <a16:creationId xmlns:a16="http://schemas.microsoft.com/office/drawing/2014/main" id="{4B422CA7-AAC5-407C-A48C-0096B697D716}"/>
              </a:ext>
            </a:extLst>
          </p:cNvPr>
          <p:cNvSpPr txBox="1"/>
          <p:nvPr/>
        </p:nvSpPr>
        <p:spPr>
          <a:xfrm>
            <a:off x="515387" y="4361066"/>
            <a:ext cx="2286000" cy="538609"/>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200" dirty="0"/>
              <a:t>Introduction</a:t>
            </a:r>
          </a:p>
          <a:p>
            <a:pPr marL="171450" indent="-171450">
              <a:spcBef>
                <a:spcPts val="600"/>
              </a:spcBef>
              <a:buFont typeface="Arial" panose="020B0604020202020204" pitchFamily="34" charset="0"/>
              <a:buChar char="•"/>
            </a:pPr>
            <a:r>
              <a:rPr lang="en-US" sz="1200" dirty="0"/>
              <a:t>Additional Resources</a:t>
            </a:r>
          </a:p>
        </p:txBody>
      </p:sp>
      <p:sp>
        <p:nvSpPr>
          <p:cNvPr id="18" name="TextBox 17">
            <a:extLst>
              <a:ext uri="{FF2B5EF4-FFF2-40B4-BE49-F238E27FC236}">
                <a16:creationId xmlns:a16="http://schemas.microsoft.com/office/drawing/2014/main" id="{9A1497D3-E14E-498E-9695-1BFE14061806}"/>
              </a:ext>
            </a:extLst>
          </p:cNvPr>
          <p:cNvSpPr txBox="1"/>
          <p:nvPr/>
        </p:nvSpPr>
        <p:spPr>
          <a:xfrm>
            <a:off x="3429001" y="4361066"/>
            <a:ext cx="2286000" cy="538609"/>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200" dirty="0"/>
              <a:t>Required Materials</a:t>
            </a:r>
          </a:p>
          <a:p>
            <a:pPr marL="171450" indent="-171450">
              <a:spcBef>
                <a:spcPts val="600"/>
              </a:spcBef>
              <a:buFont typeface="Arial" panose="020B0604020202020204" pitchFamily="34" charset="0"/>
              <a:buChar char="•"/>
            </a:pPr>
            <a:r>
              <a:rPr lang="en-US" sz="1200" dirty="0"/>
              <a:t>Adaptation Instructions</a:t>
            </a:r>
          </a:p>
        </p:txBody>
      </p:sp>
      <p:sp>
        <p:nvSpPr>
          <p:cNvPr id="19" name="TextBox 18">
            <a:extLst>
              <a:ext uri="{FF2B5EF4-FFF2-40B4-BE49-F238E27FC236}">
                <a16:creationId xmlns:a16="http://schemas.microsoft.com/office/drawing/2014/main" id="{3309771F-87CD-4237-8D97-7CEAE5E930C6}"/>
              </a:ext>
            </a:extLst>
          </p:cNvPr>
          <p:cNvSpPr txBox="1"/>
          <p:nvPr/>
        </p:nvSpPr>
        <p:spPr>
          <a:xfrm>
            <a:off x="6342613" y="4361066"/>
            <a:ext cx="2286000" cy="538609"/>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200" dirty="0"/>
              <a:t>Scenario</a:t>
            </a:r>
          </a:p>
          <a:p>
            <a:pPr marL="171450" indent="-171450">
              <a:spcBef>
                <a:spcPts val="600"/>
              </a:spcBef>
              <a:buFont typeface="Arial" panose="020B0604020202020204" pitchFamily="34" charset="0"/>
              <a:buChar char="•"/>
            </a:pPr>
            <a:r>
              <a:rPr lang="en-US" sz="1200" dirty="0"/>
              <a:t>Protocol steps</a:t>
            </a:r>
          </a:p>
        </p:txBody>
      </p:sp>
    </p:spTree>
    <p:extLst>
      <p:ext uri="{BB962C8B-B14F-4D97-AF65-F5344CB8AC3E}">
        <p14:creationId xmlns:p14="http://schemas.microsoft.com/office/powerpoint/2010/main" val="46551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FF33F-F891-40B7-ACFB-05CA6B16401C}"/>
              </a:ext>
            </a:extLst>
          </p:cNvPr>
          <p:cNvSpPr>
            <a:spLocks noGrp="1"/>
          </p:cNvSpPr>
          <p:nvPr>
            <p:ph type="title"/>
          </p:nvPr>
        </p:nvSpPr>
        <p:spPr/>
        <p:txBody>
          <a:bodyPr/>
          <a:lstStyle/>
          <a:p>
            <a:r>
              <a:rPr lang="en-US" dirty="0"/>
              <a:t>Enzyme-Substrate Reaction</a:t>
            </a:r>
          </a:p>
        </p:txBody>
      </p:sp>
      <p:sp>
        <p:nvSpPr>
          <p:cNvPr id="3" name="Footer Placeholder 2">
            <a:extLst>
              <a:ext uri="{FF2B5EF4-FFF2-40B4-BE49-F238E27FC236}">
                <a16:creationId xmlns:a16="http://schemas.microsoft.com/office/drawing/2014/main" id="{DDB68319-77EA-40E1-8981-CDF3876EC2C2}"/>
              </a:ext>
            </a:extLst>
          </p:cNvPr>
          <p:cNvSpPr>
            <a:spLocks noGrp="1"/>
          </p:cNvSpPr>
          <p:nvPr>
            <p:ph type="ftr" sz="quarter" idx="10"/>
          </p:nvPr>
        </p:nvSpPr>
        <p:spPr/>
        <p:txBody>
          <a:bodyPr/>
          <a:lstStyle/>
          <a:p>
            <a:r>
              <a:rPr lang="en-US"/>
              <a:t>explorer.bio-rad.com</a:t>
            </a:r>
            <a:endParaRPr lang="en-US" dirty="0"/>
          </a:p>
        </p:txBody>
      </p:sp>
      <p:sp>
        <p:nvSpPr>
          <p:cNvPr id="4" name="Content Placeholder 3">
            <a:extLst>
              <a:ext uri="{FF2B5EF4-FFF2-40B4-BE49-F238E27FC236}">
                <a16:creationId xmlns:a16="http://schemas.microsoft.com/office/drawing/2014/main" id="{DB78B286-CFF7-49E9-B7E2-DC44A8507458}"/>
              </a:ext>
            </a:extLst>
          </p:cNvPr>
          <p:cNvSpPr>
            <a:spLocks noGrp="1"/>
          </p:cNvSpPr>
          <p:nvPr>
            <p:ph idx="1"/>
          </p:nvPr>
        </p:nvSpPr>
        <p:spPr>
          <a:xfrm>
            <a:off x="465438" y="1952368"/>
            <a:ext cx="8221362" cy="4067432"/>
          </a:xfrm>
        </p:spPr>
        <p:txBody>
          <a:bodyPr/>
          <a:lstStyle/>
          <a:p>
            <a:r>
              <a:rPr lang="en-US" dirty="0"/>
              <a:t>Color change reaction</a:t>
            </a:r>
          </a:p>
          <a:p>
            <a:r>
              <a:rPr lang="en-US" dirty="0"/>
              <a:t>Substrate turns blue if enzyme is present.</a:t>
            </a:r>
          </a:p>
        </p:txBody>
      </p:sp>
      <p:grpSp>
        <p:nvGrpSpPr>
          <p:cNvPr id="6" name="Group 5">
            <a:extLst>
              <a:ext uri="{FF2B5EF4-FFF2-40B4-BE49-F238E27FC236}">
                <a16:creationId xmlns:a16="http://schemas.microsoft.com/office/drawing/2014/main" id="{E9EA505E-DBCD-43C5-926A-43E8D1E779F4}"/>
              </a:ext>
            </a:extLst>
          </p:cNvPr>
          <p:cNvGrpSpPr/>
          <p:nvPr/>
        </p:nvGrpSpPr>
        <p:grpSpPr>
          <a:xfrm>
            <a:off x="3551538" y="4199458"/>
            <a:ext cx="1079030" cy="1496492"/>
            <a:chOff x="1225537" y="4198013"/>
            <a:chExt cx="1079030" cy="1496492"/>
          </a:xfrm>
        </p:grpSpPr>
        <p:pic>
          <p:nvPicPr>
            <p:cNvPr id="7" name="Picture 6" descr="Black&amp;grey AB">
              <a:extLst>
                <a:ext uri="{FF2B5EF4-FFF2-40B4-BE49-F238E27FC236}">
                  <a16:creationId xmlns:a16="http://schemas.microsoft.com/office/drawing/2014/main" id="{8606314D-3492-410D-8D57-B54425263DF0}"/>
                </a:ext>
              </a:extLst>
            </p:cNvPr>
            <p:cNvPicPr>
              <a:picLocks noChangeAspect="1" noChangeArrowheads="1"/>
            </p:cNvPicPr>
            <p:nvPr/>
          </p:nvPicPr>
          <p:blipFill>
            <a:blip r:embed="rId2" cstate="print">
              <a:clrChange>
                <a:clrFrom>
                  <a:srgbClr val="FFFFFF"/>
                </a:clrFrom>
                <a:clrTo>
                  <a:srgbClr val="FFFFFF">
                    <a:alpha val="0"/>
                  </a:srgbClr>
                </a:clrTo>
              </a:clrChange>
              <a:alphaModFix amt="98000"/>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8592"/>
                      </a14:imgEffect>
                    </a14:imgLayer>
                  </a14:imgProps>
                </a:ext>
                <a:ext uri="{28A0092B-C50C-407E-A947-70E740481C1C}">
                  <a14:useLocalDpi xmlns:a14="http://schemas.microsoft.com/office/drawing/2010/main" val="0"/>
                </a:ext>
              </a:extLst>
            </a:blip>
            <a:srcRect/>
            <a:stretch>
              <a:fillRect/>
            </a:stretch>
          </p:blipFill>
          <p:spPr bwMode="auto">
            <a:xfrm rot="10800000">
              <a:off x="1225537" y="4632620"/>
              <a:ext cx="1079030" cy="10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9033946-9894-4256-9912-97DDA4D691AF}"/>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4615" b="95385" l="9901" r="93069">
                          <a14:foregroundMark x1="49010" y1="89231" x2="49010" y2="89231"/>
                          <a14:foregroundMark x1="54455" y1="95385" x2="54455" y2="95385"/>
                          <a14:foregroundMark x1="52970" y1="5641" x2="52970" y2="5641"/>
                          <a14:foregroundMark x1="91089" y1="27179" x2="91089" y2="27179"/>
                          <a14:foregroundMark x1="93069" y1="71282" x2="93069" y2="71282"/>
                        </a14:backgroundRemoval>
                      </a14:imgEffect>
                    </a14:imgLayer>
                  </a14:imgProps>
                </a:ext>
              </a:extLst>
            </a:blip>
            <a:stretch>
              <a:fillRect/>
            </a:stretch>
          </p:blipFill>
          <p:spPr>
            <a:xfrm>
              <a:off x="1476536" y="4198013"/>
              <a:ext cx="539371" cy="520680"/>
            </a:xfrm>
            <a:prstGeom prst="rect">
              <a:avLst/>
            </a:prstGeom>
          </p:spPr>
        </p:pic>
      </p:grpSp>
      <p:sp>
        <p:nvSpPr>
          <p:cNvPr id="9" name="TextBox 8">
            <a:extLst>
              <a:ext uri="{FF2B5EF4-FFF2-40B4-BE49-F238E27FC236}">
                <a16:creationId xmlns:a16="http://schemas.microsoft.com/office/drawing/2014/main" id="{1988D3B8-CDD9-474E-911E-DC8987C31498}"/>
              </a:ext>
            </a:extLst>
          </p:cNvPr>
          <p:cNvSpPr txBox="1"/>
          <p:nvPr/>
        </p:nvSpPr>
        <p:spPr>
          <a:xfrm>
            <a:off x="2969467" y="3405706"/>
            <a:ext cx="1164141" cy="338554"/>
          </a:xfrm>
          <a:prstGeom prst="rect">
            <a:avLst/>
          </a:prstGeom>
          <a:noFill/>
        </p:spPr>
        <p:txBody>
          <a:bodyPr wrap="square" rtlCol="0">
            <a:spAutoFit/>
          </a:bodyPr>
          <a:lstStyle/>
          <a:p>
            <a:r>
              <a:rPr lang="en-US" sz="1600" b="1" i="1" dirty="0"/>
              <a:t>Enzyme</a:t>
            </a:r>
          </a:p>
        </p:txBody>
      </p:sp>
      <p:cxnSp>
        <p:nvCxnSpPr>
          <p:cNvPr id="10" name="Straight Arrow Connector 9">
            <a:extLst>
              <a:ext uri="{FF2B5EF4-FFF2-40B4-BE49-F238E27FC236}">
                <a16:creationId xmlns:a16="http://schemas.microsoft.com/office/drawing/2014/main" id="{015ACC02-AC8A-4873-BCD4-F10C2BD54F85}"/>
              </a:ext>
            </a:extLst>
          </p:cNvPr>
          <p:cNvCxnSpPr>
            <a:cxnSpLocks/>
          </p:cNvCxnSpPr>
          <p:nvPr/>
        </p:nvCxnSpPr>
        <p:spPr bwMode="auto">
          <a:xfrm>
            <a:off x="3677038" y="3835210"/>
            <a:ext cx="299313" cy="468003"/>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A2B0E6DC-79EC-4B56-8F92-D20A1C791161}"/>
              </a:ext>
            </a:extLst>
          </p:cNvPr>
          <p:cNvSpPr txBox="1"/>
          <p:nvPr/>
        </p:nvSpPr>
        <p:spPr>
          <a:xfrm>
            <a:off x="2498244" y="4678868"/>
            <a:ext cx="1304293" cy="584775"/>
          </a:xfrm>
          <a:prstGeom prst="rect">
            <a:avLst/>
          </a:prstGeom>
          <a:noFill/>
        </p:spPr>
        <p:txBody>
          <a:bodyPr wrap="square" rtlCol="0">
            <a:spAutoFit/>
          </a:bodyPr>
          <a:lstStyle/>
          <a:p>
            <a:r>
              <a:rPr lang="en-US" sz="1600" b="1" i="1" dirty="0"/>
              <a:t>Secondary antibody</a:t>
            </a:r>
          </a:p>
        </p:txBody>
      </p:sp>
      <p:cxnSp>
        <p:nvCxnSpPr>
          <p:cNvPr id="13" name="Straight Arrow Connector 12">
            <a:extLst>
              <a:ext uri="{FF2B5EF4-FFF2-40B4-BE49-F238E27FC236}">
                <a16:creationId xmlns:a16="http://schemas.microsoft.com/office/drawing/2014/main" id="{2D6A0893-5AC2-459F-B219-1E789992B522}"/>
              </a:ext>
            </a:extLst>
          </p:cNvPr>
          <p:cNvCxnSpPr>
            <a:cxnSpLocks/>
          </p:cNvCxnSpPr>
          <p:nvPr/>
        </p:nvCxnSpPr>
        <p:spPr bwMode="auto">
          <a:xfrm flipV="1">
            <a:off x="3574061" y="4980365"/>
            <a:ext cx="498161" cy="86040"/>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oup 18">
            <a:extLst>
              <a:ext uri="{FF2B5EF4-FFF2-40B4-BE49-F238E27FC236}">
                <a16:creationId xmlns:a16="http://schemas.microsoft.com/office/drawing/2014/main" id="{4391D9CA-AE9B-440F-A129-36BFB44CA3B1}"/>
              </a:ext>
            </a:extLst>
          </p:cNvPr>
          <p:cNvGrpSpPr/>
          <p:nvPr/>
        </p:nvGrpSpPr>
        <p:grpSpPr>
          <a:xfrm>
            <a:off x="4227350" y="4286515"/>
            <a:ext cx="720049" cy="330852"/>
            <a:chOff x="2367237" y="4397368"/>
            <a:chExt cx="720049" cy="330852"/>
          </a:xfrm>
        </p:grpSpPr>
        <p:sp>
          <p:nvSpPr>
            <p:cNvPr id="17" name="Hexagon 16">
              <a:extLst>
                <a:ext uri="{FF2B5EF4-FFF2-40B4-BE49-F238E27FC236}">
                  <a16:creationId xmlns:a16="http://schemas.microsoft.com/office/drawing/2014/main" id="{2D642F0C-FC24-4977-B294-1A8A9B6EA1B1}"/>
                </a:ext>
              </a:extLst>
            </p:cNvPr>
            <p:cNvSpPr/>
            <p:nvPr/>
          </p:nvSpPr>
          <p:spPr>
            <a:xfrm>
              <a:off x="2367237" y="4397368"/>
              <a:ext cx="366194" cy="330852"/>
            </a:xfrm>
            <a:prstGeom prst="hexagon">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671857C1-8C0F-4656-8097-A260EDE61497}"/>
                </a:ext>
              </a:extLst>
            </p:cNvPr>
            <p:cNvSpPr/>
            <p:nvPr/>
          </p:nvSpPr>
          <p:spPr>
            <a:xfrm>
              <a:off x="2721092" y="4397368"/>
              <a:ext cx="366194" cy="330852"/>
            </a:xfrm>
            <a:prstGeom prst="hexagon">
              <a:avLst/>
            </a:prstGeom>
            <a:solidFill>
              <a:schemeClr val="bg1">
                <a:lumMod val="9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E18B8CF-F7A3-493D-B2E1-D907E497E921}"/>
              </a:ext>
            </a:extLst>
          </p:cNvPr>
          <p:cNvGrpSpPr/>
          <p:nvPr/>
        </p:nvGrpSpPr>
        <p:grpSpPr>
          <a:xfrm>
            <a:off x="5865072" y="4286515"/>
            <a:ext cx="720049" cy="330852"/>
            <a:chOff x="2367237" y="4397368"/>
            <a:chExt cx="720049" cy="330852"/>
          </a:xfrm>
          <a:solidFill>
            <a:srgbClr val="0070C0"/>
          </a:solidFill>
        </p:grpSpPr>
        <p:sp>
          <p:nvSpPr>
            <p:cNvPr id="21" name="Hexagon 20">
              <a:extLst>
                <a:ext uri="{FF2B5EF4-FFF2-40B4-BE49-F238E27FC236}">
                  <a16:creationId xmlns:a16="http://schemas.microsoft.com/office/drawing/2014/main" id="{22CCFCBE-70E2-40EF-8853-5524DE1A1A17}"/>
                </a:ext>
              </a:extLst>
            </p:cNvPr>
            <p:cNvSpPr/>
            <p:nvPr/>
          </p:nvSpPr>
          <p:spPr>
            <a:xfrm>
              <a:off x="2367237" y="4397368"/>
              <a:ext cx="366194" cy="330852"/>
            </a:xfrm>
            <a:prstGeom prst="hexagon">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5628BEB4-1C53-4A55-A48F-95AB75851227}"/>
                </a:ext>
              </a:extLst>
            </p:cNvPr>
            <p:cNvSpPr/>
            <p:nvPr/>
          </p:nvSpPr>
          <p:spPr>
            <a:xfrm>
              <a:off x="2721092" y="4397368"/>
              <a:ext cx="366194" cy="330852"/>
            </a:xfrm>
            <a:prstGeom prst="hexagon">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Arrow Connector 23">
            <a:extLst>
              <a:ext uri="{FF2B5EF4-FFF2-40B4-BE49-F238E27FC236}">
                <a16:creationId xmlns:a16="http://schemas.microsoft.com/office/drawing/2014/main" id="{884BE1F5-FEFE-424F-834D-FD4EF13A7558}"/>
              </a:ext>
            </a:extLst>
          </p:cNvPr>
          <p:cNvCxnSpPr/>
          <p:nvPr/>
        </p:nvCxnSpPr>
        <p:spPr>
          <a:xfrm>
            <a:off x="5147926" y="4459798"/>
            <a:ext cx="48577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5946561-353C-4DD3-BE1F-BEC010D604CB}"/>
              </a:ext>
            </a:extLst>
          </p:cNvPr>
          <p:cNvSpPr txBox="1"/>
          <p:nvPr/>
        </p:nvSpPr>
        <p:spPr>
          <a:xfrm>
            <a:off x="4593544" y="3412656"/>
            <a:ext cx="1164141" cy="338554"/>
          </a:xfrm>
          <a:prstGeom prst="rect">
            <a:avLst/>
          </a:prstGeom>
          <a:noFill/>
        </p:spPr>
        <p:txBody>
          <a:bodyPr wrap="square" rtlCol="0">
            <a:spAutoFit/>
          </a:bodyPr>
          <a:lstStyle/>
          <a:p>
            <a:r>
              <a:rPr lang="en-US" sz="1600" b="1" i="1" dirty="0"/>
              <a:t>Substrate</a:t>
            </a:r>
          </a:p>
        </p:txBody>
      </p:sp>
      <p:cxnSp>
        <p:nvCxnSpPr>
          <p:cNvPr id="26" name="Straight Arrow Connector 25">
            <a:extLst>
              <a:ext uri="{FF2B5EF4-FFF2-40B4-BE49-F238E27FC236}">
                <a16:creationId xmlns:a16="http://schemas.microsoft.com/office/drawing/2014/main" id="{DA68F6E1-12CC-4577-B51D-F3DCB502F7AB}"/>
              </a:ext>
            </a:extLst>
          </p:cNvPr>
          <p:cNvCxnSpPr>
            <a:cxnSpLocks/>
          </p:cNvCxnSpPr>
          <p:nvPr/>
        </p:nvCxnSpPr>
        <p:spPr bwMode="auto">
          <a:xfrm flipH="1">
            <a:off x="4730593" y="3735915"/>
            <a:ext cx="287764" cy="617275"/>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a:extLst>
              <a:ext uri="{FF2B5EF4-FFF2-40B4-BE49-F238E27FC236}">
                <a16:creationId xmlns:a16="http://schemas.microsoft.com/office/drawing/2014/main" id="{07A23D57-F089-4765-ADE6-043377E0884C}"/>
              </a:ext>
            </a:extLst>
          </p:cNvPr>
          <p:cNvSpPr txBox="1"/>
          <p:nvPr/>
        </p:nvSpPr>
        <p:spPr>
          <a:xfrm>
            <a:off x="5671134" y="5029900"/>
            <a:ext cx="1164141" cy="584775"/>
          </a:xfrm>
          <a:prstGeom prst="rect">
            <a:avLst/>
          </a:prstGeom>
          <a:noFill/>
        </p:spPr>
        <p:txBody>
          <a:bodyPr wrap="square" rtlCol="0">
            <a:spAutoFit/>
          </a:bodyPr>
          <a:lstStyle/>
          <a:p>
            <a:r>
              <a:rPr lang="en-US" sz="1600" b="1" i="1" dirty="0"/>
              <a:t>Blue product</a:t>
            </a:r>
          </a:p>
        </p:txBody>
      </p:sp>
      <p:cxnSp>
        <p:nvCxnSpPr>
          <p:cNvPr id="31" name="Straight Arrow Connector 30">
            <a:extLst>
              <a:ext uri="{FF2B5EF4-FFF2-40B4-BE49-F238E27FC236}">
                <a16:creationId xmlns:a16="http://schemas.microsoft.com/office/drawing/2014/main" id="{A3C1B674-A31F-4AFE-87F0-4B8BDF2D6CB7}"/>
              </a:ext>
            </a:extLst>
          </p:cNvPr>
          <p:cNvCxnSpPr>
            <a:cxnSpLocks/>
            <a:stCxn id="30" idx="0"/>
          </p:cNvCxnSpPr>
          <p:nvPr/>
        </p:nvCxnSpPr>
        <p:spPr bwMode="auto">
          <a:xfrm flipV="1">
            <a:off x="6253205" y="4508095"/>
            <a:ext cx="148819" cy="521805"/>
          </a:xfrm>
          <a:prstGeom prst="straightConnector1">
            <a:avLst/>
          </a:prstGeom>
          <a:solidFill>
            <a:schemeClr val="accent1"/>
          </a:solidFill>
          <a:ln w="25400" cap="flat" cmpd="sng" algn="ctr">
            <a:solidFill>
              <a:schemeClr val="accent2"/>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50323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D49658-45D0-473F-BC25-1A0522AC1DDC}"/>
              </a:ext>
            </a:extLst>
          </p:cNvPr>
          <p:cNvPicPr>
            <a:picLocks noChangeAspect="1"/>
          </p:cNvPicPr>
          <p:nvPr/>
        </p:nvPicPr>
        <p:blipFill>
          <a:blip r:embed="rId2"/>
          <a:stretch>
            <a:fillRect/>
          </a:stretch>
        </p:blipFill>
        <p:spPr>
          <a:xfrm>
            <a:off x="661852" y="2687212"/>
            <a:ext cx="7950926" cy="1242570"/>
          </a:xfrm>
          <a:prstGeom prst="rect">
            <a:avLst/>
          </a:prstGeom>
        </p:spPr>
      </p:pic>
      <p:sp>
        <p:nvSpPr>
          <p:cNvPr id="2" name="Title 1">
            <a:extLst>
              <a:ext uri="{FF2B5EF4-FFF2-40B4-BE49-F238E27FC236}">
                <a16:creationId xmlns:a16="http://schemas.microsoft.com/office/drawing/2014/main" id="{6841613C-ECC4-4F63-8E61-656892423A29}"/>
              </a:ext>
            </a:extLst>
          </p:cNvPr>
          <p:cNvSpPr>
            <a:spLocks noGrp="1"/>
          </p:cNvSpPr>
          <p:nvPr>
            <p:ph type="title"/>
          </p:nvPr>
        </p:nvSpPr>
        <p:spPr/>
        <p:txBody>
          <a:bodyPr/>
          <a:lstStyle/>
          <a:p>
            <a:r>
              <a:rPr lang="en-US" dirty="0"/>
              <a:t>Possible Results</a:t>
            </a:r>
          </a:p>
        </p:txBody>
      </p:sp>
      <p:sp>
        <p:nvSpPr>
          <p:cNvPr id="3" name="Footer Placeholder 2">
            <a:extLst>
              <a:ext uri="{FF2B5EF4-FFF2-40B4-BE49-F238E27FC236}">
                <a16:creationId xmlns:a16="http://schemas.microsoft.com/office/drawing/2014/main" id="{1B09F282-0493-4967-83FC-202954D6239B}"/>
              </a:ext>
            </a:extLst>
          </p:cNvPr>
          <p:cNvSpPr>
            <a:spLocks noGrp="1"/>
          </p:cNvSpPr>
          <p:nvPr>
            <p:ph type="ftr" sz="quarter" idx="10"/>
          </p:nvPr>
        </p:nvSpPr>
        <p:spPr/>
        <p:txBody>
          <a:bodyPr/>
          <a:lstStyle/>
          <a:p>
            <a:r>
              <a:rPr lang="en-US"/>
              <a:t>explorer.bio-rad.com</a:t>
            </a:r>
            <a:endParaRPr lang="en-US" dirty="0"/>
          </a:p>
        </p:txBody>
      </p:sp>
      <p:sp>
        <p:nvSpPr>
          <p:cNvPr id="6" name="Cylinder 5">
            <a:extLst>
              <a:ext uri="{FF2B5EF4-FFF2-40B4-BE49-F238E27FC236}">
                <a16:creationId xmlns:a16="http://schemas.microsoft.com/office/drawing/2014/main" id="{B5516887-DD5B-4717-AF04-FFA3DB90D01B}"/>
              </a:ext>
            </a:extLst>
          </p:cNvPr>
          <p:cNvSpPr/>
          <p:nvPr/>
        </p:nvSpPr>
        <p:spPr bwMode="auto">
          <a:xfrm>
            <a:off x="1261640" y="3159888"/>
            <a:ext cx="501713" cy="555584"/>
          </a:xfrm>
          <a:prstGeom prst="can">
            <a:avLst/>
          </a:prstGeom>
          <a:solidFill>
            <a:srgbClr val="0070C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7" name="Cylinder 6">
            <a:extLst>
              <a:ext uri="{FF2B5EF4-FFF2-40B4-BE49-F238E27FC236}">
                <a16:creationId xmlns:a16="http://schemas.microsoft.com/office/drawing/2014/main" id="{BFC32472-71C2-4B21-8F95-DEA0CC1B4BB7}"/>
              </a:ext>
            </a:extLst>
          </p:cNvPr>
          <p:cNvSpPr/>
          <p:nvPr/>
        </p:nvSpPr>
        <p:spPr bwMode="auto">
          <a:xfrm>
            <a:off x="1834729" y="3148313"/>
            <a:ext cx="501713" cy="555584"/>
          </a:xfrm>
          <a:prstGeom prst="can">
            <a:avLst/>
          </a:prstGeom>
          <a:solidFill>
            <a:srgbClr val="0070C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8" name="Cylinder 7">
            <a:extLst>
              <a:ext uri="{FF2B5EF4-FFF2-40B4-BE49-F238E27FC236}">
                <a16:creationId xmlns:a16="http://schemas.microsoft.com/office/drawing/2014/main" id="{42264545-A211-437D-8DAC-72DF305C47DE}"/>
              </a:ext>
            </a:extLst>
          </p:cNvPr>
          <p:cNvSpPr/>
          <p:nvPr/>
        </p:nvSpPr>
        <p:spPr bwMode="auto">
          <a:xfrm>
            <a:off x="2407818" y="3159888"/>
            <a:ext cx="501713" cy="555584"/>
          </a:xfrm>
          <a:prstGeom prst="can">
            <a:avLst/>
          </a:prstGeom>
          <a:solidFill>
            <a:srgbClr val="0070C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9" name="Cylinder 8">
            <a:extLst>
              <a:ext uri="{FF2B5EF4-FFF2-40B4-BE49-F238E27FC236}">
                <a16:creationId xmlns:a16="http://schemas.microsoft.com/office/drawing/2014/main" id="{1B61C96A-F70F-45C1-A581-EBB69F59C0AB}"/>
              </a:ext>
            </a:extLst>
          </p:cNvPr>
          <p:cNvSpPr/>
          <p:nvPr/>
        </p:nvSpPr>
        <p:spPr bwMode="auto">
          <a:xfrm>
            <a:off x="4691261" y="3148313"/>
            <a:ext cx="501713" cy="555584"/>
          </a:xfrm>
          <a:prstGeom prst="can">
            <a:avLst/>
          </a:prstGeom>
          <a:solidFill>
            <a:srgbClr val="0070C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0" name="Cylinder 9">
            <a:extLst>
              <a:ext uri="{FF2B5EF4-FFF2-40B4-BE49-F238E27FC236}">
                <a16:creationId xmlns:a16="http://schemas.microsoft.com/office/drawing/2014/main" id="{065FCDB9-864D-4E36-A779-C128394633EA}"/>
              </a:ext>
            </a:extLst>
          </p:cNvPr>
          <p:cNvSpPr/>
          <p:nvPr/>
        </p:nvSpPr>
        <p:spPr bwMode="auto">
          <a:xfrm>
            <a:off x="5264350" y="3159888"/>
            <a:ext cx="501713" cy="555584"/>
          </a:xfrm>
          <a:prstGeom prst="can">
            <a:avLst/>
          </a:prstGeom>
          <a:solidFill>
            <a:srgbClr val="0070C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11" name="Cylinder 10">
            <a:extLst>
              <a:ext uri="{FF2B5EF4-FFF2-40B4-BE49-F238E27FC236}">
                <a16:creationId xmlns:a16="http://schemas.microsoft.com/office/drawing/2014/main" id="{CF7D2488-32D6-41D7-BCDC-787EB4A29F6A}"/>
              </a:ext>
            </a:extLst>
          </p:cNvPr>
          <p:cNvSpPr/>
          <p:nvPr/>
        </p:nvSpPr>
        <p:spPr bwMode="auto">
          <a:xfrm>
            <a:off x="5837439" y="3171461"/>
            <a:ext cx="501713" cy="555584"/>
          </a:xfrm>
          <a:prstGeom prst="can">
            <a:avLst/>
          </a:prstGeom>
          <a:solidFill>
            <a:srgbClr val="0070C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pic>
        <p:nvPicPr>
          <p:cNvPr id="12" name="Graphic 11" descr="Grinning Face with No Fill">
            <a:extLst>
              <a:ext uri="{FF2B5EF4-FFF2-40B4-BE49-F238E27FC236}">
                <a16:creationId xmlns:a16="http://schemas.microsoft.com/office/drawing/2014/main" id="{F9C200FD-2309-4378-9A8E-2E17EF3B86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6290" y="3929782"/>
            <a:ext cx="914400" cy="914400"/>
          </a:xfrm>
          <a:prstGeom prst="rect">
            <a:avLst/>
          </a:prstGeom>
        </p:spPr>
      </p:pic>
      <p:pic>
        <p:nvPicPr>
          <p:cNvPr id="13" name="Graphic 12" descr="Sad Face with No Fill">
            <a:extLst>
              <a:ext uri="{FF2B5EF4-FFF2-40B4-BE49-F238E27FC236}">
                <a16:creationId xmlns:a16="http://schemas.microsoft.com/office/drawing/2014/main" id="{4EE9F012-123B-43B1-A4DA-50E0203EBF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58006" y="3929782"/>
            <a:ext cx="914400" cy="914400"/>
          </a:xfrm>
          <a:prstGeom prst="rect">
            <a:avLst/>
          </a:prstGeom>
        </p:spPr>
      </p:pic>
    </p:spTree>
    <p:extLst>
      <p:ext uri="{BB962C8B-B14F-4D97-AF65-F5344CB8AC3E}">
        <p14:creationId xmlns:p14="http://schemas.microsoft.com/office/powerpoint/2010/main" val="2914905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2A0917-5190-4315-ABA9-E6FFF02B4954}"/>
              </a:ext>
            </a:extLst>
          </p:cNvPr>
          <p:cNvSpPr>
            <a:spLocks noGrp="1"/>
          </p:cNvSpPr>
          <p:nvPr>
            <p:ph type="title"/>
          </p:nvPr>
        </p:nvSpPr>
        <p:spPr/>
        <p:txBody>
          <a:bodyPr/>
          <a:lstStyle/>
          <a:p>
            <a:r>
              <a:rPr lang="en-US" dirty="0"/>
              <a:t>Introduction</a:t>
            </a:r>
          </a:p>
        </p:txBody>
      </p:sp>
      <p:sp>
        <p:nvSpPr>
          <p:cNvPr id="5" name="Content Placeholder 4">
            <a:extLst>
              <a:ext uri="{FF2B5EF4-FFF2-40B4-BE49-F238E27FC236}">
                <a16:creationId xmlns:a16="http://schemas.microsoft.com/office/drawing/2014/main" id="{C56CC9A9-4162-4328-A6B5-28312CA503EC}"/>
              </a:ext>
            </a:extLst>
          </p:cNvPr>
          <p:cNvSpPr>
            <a:spLocks noGrp="1"/>
          </p:cNvSpPr>
          <p:nvPr>
            <p:ph idx="1"/>
          </p:nvPr>
        </p:nvSpPr>
        <p:spPr>
          <a:xfrm>
            <a:off x="465438" y="1952368"/>
            <a:ext cx="5465099" cy="4067432"/>
          </a:xfrm>
        </p:spPr>
        <p:txBody>
          <a:bodyPr/>
          <a:lstStyle/>
          <a:p>
            <a:pPr>
              <a:lnSpc>
                <a:spcPct val="110000"/>
              </a:lnSpc>
              <a:buSzPct val="100000"/>
            </a:pPr>
            <a:r>
              <a:rPr lang="en-US" dirty="0"/>
              <a:t>Bio-Rad’s ELISA </a:t>
            </a:r>
            <a:r>
              <a:rPr lang="en-US" dirty="0" err="1"/>
              <a:t>Immuno</a:t>
            </a:r>
            <a:r>
              <a:rPr lang="en-US" dirty="0"/>
              <a:t> Explorer Kit allows your students to explore how the properties of antibodies can be used to detect disease agents using real antibodies. </a:t>
            </a:r>
          </a:p>
          <a:p>
            <a:pPr>
              <a:lnSpc>
                <a:spcPct val="110000"/>
              </a:lnSpc>
              <a:buSzPct val="100000"/>
            </a:pPr>
            <a:r>
              <a:rPr lang="en-US" dirty="0"/>
              <a:t>This slide deck provides information for how to use the kit to teach immunology and ELISA in the context of COVID-19. The scenario presented here is a simulation. No human samples are used.</a:t>
            </a:r>
          </a:p>
          <a:p>
            <a:pPr>
              <a:lnSpc>
                <a:spcPct val="110000"/>
              </a:lnSpc>
              <a:buSzPct val="100000"/>
            </a:pPr>
            <a:r>
              <a:rPr lang="en-US" dirty="0"/>
              <a:t>The ELISA </a:t>
            </a:r>
            <a:r>
              <a:rPr lang="en-US" dirty="0" err="1"/>
              <a:t>Immuno</a:t>
            </a:r>
            <a:r>
              <a:rPr lang="en-US" dirty="0"/>
              <a:t> Explorer Kit can be configured to simulate either antigen or antibody detection. Both types of detection are relevant to the diagnosis of COVID-19 but serve different purposes. Here an antibody detection test is presented. Instructions for how to use the antigen detection test are provided in the </a:t>
            </a:r>
            <a:r>
              <a:rPr lang="en-US" dirty="0">
                <a:hlinkClick r:id="rId2"/>
              </a:rPr>
              <a:t>ELISA </a:t>
            </a:r>
            <a:r>
              <a:rPr lang="en-US" dirty="0" err="1">
                <a:hlinkClick r:id="rId2"/>
              </a:rPr>
              <a:t>Immuno</a:t>
            </a:r>
            <a:r>
              <a:rPr lang="en-US" dirty="0">
                <a:hlinkClick r:id="rId2"/>
              </a:rPr>
              <a:t> Explorer Kit instruction manual</a:t>
            </a:r>
            <a:endParaRPr lang="en-US" dirty="0"/>
          </a:p>
        </p:txBody>
      </p:sp>
      <p:sp>
        <p:nvSpPr>
          <p:cNvPr id="6" name="Trapezoid 5">
            <a:extLst>
              <a:ext uri="{FF2B5EF4-FFF2-40B4-BE49-F238E27FC236}">
                <a16:creationId xmlns:a16="http://schemas.microsoft.com/office/drawing/2014/main" id="{3FEADDC2-F671-453C-B10F-63D8EBA901F8}"/>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sp>
        <p:nvSpPr>
          <p:cNvPr id="7" name="Footer Placeholder 6">
            <a:extLst>
              <a:ext uri="{FF2B5EF4-FFF2-40B4-BE49-F238E27FC236}">
                <a16:creationId xmlns:a16="http://schemas.microsoft.com/office/drawing/2014/main" id="{67499D1A-49C6-4950-8CE4-3425BA2589AF}"/>
              </a:ext>
            </a:extLst>
          </p:cNvPr>
          <p:cNvSpPr>
            <a:spLocks noGrp="1"/>
          </p:cNvSpPr>
          <p:nvPr>
            <p:ph type="ftr" sz="quarter" idx="10"/>
          </p:nvPr>
        </p:nvSpPr>
        <p:spPr/>
        <p:txBody>
          <a:bodyPr/>
          <a:lstStyle/>
          <a:p>
            <a:r>
              <a:rPr lang="en-US"/>
              <a:t>explorer.bio-rad.com</a:t>
            </a:r>
            <a:endParaRPr lang="en-US" dirty="0"/>
          </a:p>
        </p:txBody>
      </p:sp>
      <p:pic>
        <p:nvPicPr>
          <p:cNvPr id="9" name="Picture 8" descr="A picture containing food&#10;&#10;Description automatically generated">
            <a:extLst>
              <a:ext uri="{FF2B5EF4-FFF2-40B4-BE49-F238E27FC236}">
                <a16:creationId xmlns:a16="http://schemas.microsoft.com/office/drawing/2014/main" id="{69729286-D63D-4C36-815F-ED4BD7F97414}"/>
              </a:ext>
            </a:extLst>
          </p:cNvPr>
          <p:cNvPicPr>
            <a:picLocks noChangeAspect="1"/>
          </p:cNvPicPr>
          <p:nvPr/>
        </p:nvPicPr>
        <p:blipFill rotWithShape="1">
          <a:blip r:embed="rId3">
            <a:extLst>
              <a:ext uri="{28A0092B-C50C-407E-A947-70E740481C1C}">
                <a14:useLocalDpi xmlns:a14="http://schemas.microsoft.com/office/drawing/2010/main" val="0"/>
              </a:ext>
            </a:extLst>
          </a:blip>
          <a:srcRect l="13715" r="13715"/>
          <a:stretch/>
        </p:blipFill>
        <p:spPr>
          <a:xfrm>
            <a:off x="6043748" y="3022170"/>
            <a:ext cx="2508069" cy="2508069"/>
          </a:xfrm>
          <a:prstGeom prst="flowChartConnector">
            <a:avLst/>
          </a:prstGeom>
          <a:ln w="76200">
            <a:solidFill>
              <a:schemeClr val="bg1">
                <a:lumMod val="95000"/>
              </a:schemeClr>
            </a:solidFill>
          </a:ln>
        </p:spPr>
      </p:pic>
      <p:pic>
        <p:nvPicPr>
          <p:cNvPr id="10" name="Google Shape;122;p18">
            <a:extLst>
              <a:ext uri="{FF2B5EF4-FFF2-40B4-BE49-F238E27FC236}">
                <a16:creationId xmlns:a16="http://schemas.microsoft.com/office/drawing/2014/main" id="{E9F1ACF7-F641-4ADD-95E0-676099B46078}"/>
              </a:ext>
            </a:extLst>
          </p:cNvPr>
          <p:cNvPicPr preferRelativeResize="0"/>
          <p:nvPr/>
        </p:nvPicPr>
        <p:blipFill>
          <a:blip r:embed="rId4">
            <a:alphaModFix/>
          </a:blip>
          <a:stretch>
            <a:fillRect/>
          </a:stretch>
        </p:blipFill>
        <p:spPr>
          <a:xfrm>
            <a:off x="6847231" y="1067903"/>
            <a:ext cx="1427413" cy="1433900"/>
          </a:xfrm>
          <a:prstGeom prst="rect">
            <a:avLst/>
          </a:prstGeom>
          <a:noFill/>
          <a:ln>
            <a:noFill/>
          </a:ln>
        </p:spPr>
      </p:pic>
      <p:pic>
        <p:nvPicPr>
          <p:cNvPr id="11" name="Google Shape;122;p18">
            <a:extLst>
              <a:ext uri="{FF2B5EF4-FFF2-40B4-BE49-F238E27FC236}">
                <a16:creationId xmlns:a16="http://schemas.microsoft.com/office/drawing/2014/main" id="{85516684-1933-4D4B-A619-FCD56A43F21F}"/>
              </a:ext>
            </a:extLst>
          </p:cNvPr>
          <p:cNvPicPr preferRelativeResize="0"/>
          <p:nvPr/>
        </p:nvPicPr>
        <p:blipFill>
          <a:blip r:embed="rId4">
            <a:alphaModFix amt="57000"/>
          </a:blip>
          <a:stretch>
            <a:fillRect/>
          </a:stretch>
        </p:blipFill>
        <p:spPr>
          <a:xfrm>
            <a:off x="6226629" y="1800481"/>
            <a:ext cx="508499" cy="510810"/>
          </a:xfrm>
          <a:prstGeom prst="rect">
            <a:avLst/>
          </a:prstGeom>
          <a:noFill/>
          <a:ln>
            <a:noFill/>
          </a:ln>
        </p:spPr>
      </p:pic>
      <p:pic>
        <p:nvPicPr>
          <p:cNvPr id="12" name="Google Shape;122;p18">
            <a:extLst>
              <a:ext uri="{FF2B5EF4-FFF2-40B4-BE49-F238E27FC236}">
                <a16:creationId xmlns:a16="http://schemas.microsoft.com/office/drawing/2014/main" id="{45F040E1-47F0-4B0E-976A-43E7FFE01674}"/>
              </a:ext>
            </a:extLst>
          </p:cNvPr>
          <p:cNvPicPr preferRelativeResize="0"/>
          <p:nvPr/>
        </p:nvPicPr>
        <p:blipFill>
          <a:blip r:embed="rId4">
            <a:alphaModFix amt="37000"/>
          </a:blip>
          <a:stretch>
            <a:fillRect/>
          </a:stretch>
        </p:blipFill>
        <p:spPr>
          <a:xfrm>
            <a:off x="6735128" y="2533049"/>
            <a:ext cx="227901" cy="228937"/>
          </a:xfrm>
          <a:prstGeom prst="rect">
            <a:avLst/>
          </a:prstGeom>
          <a:noFill/>
          <a:ln>
            <a:noFill/>
          </a:ln>
        </p:spPr>
      </p:pic>
    </p:spTree>
    <p:extLst>
      <p:ext uri="{BB962C8B-B14F-4D97-AF65-F5344CB8AC3E}">
        <p14:creationId xmlns:p14="http://schemas.microsoft.com/office/powerpoint/2010/main" val="1343522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3DD2-5245-4B7E-9C7F-CC48E4844A62}"/>
              </a:ext>
            </a:extLst>
          </p:cNvPr>
          <p:cNvSpPr>
            <a:spLocks noGrp="1"/>
          </p:cNvSpPr>
          <p:nvPr>
            <p:ph type="title"/>
          </p:nvPr>
        </p:nvSpPr>
        <p:spPr/>
        <p:txBody>
          <a:bodyPr/>
          <a:lstStyle/>
          <a:p>
            <a:r>
              <a:rPr lang="en-US" dirty="0"/>
              <a:t>Additional Resources</a:t>
            </a:r>
          </a:p>
        </p:txBody>
      </p:sp>
      <p:sp>
        <p:nvSpPr>
          <p:cNvPr id="3" name="Footer Placeholder 2">
            <a:extLst>
              <a:ext uri="{FF2B5EF4-FFF2-40B4-BE49-F238E27FC236}">
                <a16:creationId xmlns:a16="http://schemas.microsoft.com/office/drawing/2014/main" id="{3D3D7678-796B-4EF1-B554-BE3DAABC3C58}"/>
              </a:ext>
            </a:extLst>
          </p:cNvPr>
          <p:cNvSpPr>
            <a:spLocks noGrp="1"/>
          </p:cNvSpPr>
          <p:nvPr>
            <p:ph type="ftr" sz="quarter" idx="10"/>
          </p:nvPr>
        </p:nvSpPr>
        <p:spPr/>
        <p:txBody>
          <a:bodyPr/>
          <a:lstStyle/>
          <a:p>
            <a:r>
              <a:rPr lang="en-US"/>
              <a:t>explorer.bio-rad.com</a:t>
            </a:r>
            <a:endParaRPr lang="en-US" dirty="0"/>
          </a:p>
        </p:txBody>
      </p:sp>
      <p:sp>
        <p:nvSpPr>
          <p:cNvPr id="4" name="Content Placeholder 3">
            <a:extLst>
              <a:ext uri="{FF2B5EF4-FFF2-40B4-BE49-F238E27FC236}">
                <a16:creationId xmlns:a16="http://schemas.microsoft.com/office/drawing/2014/main" id="{BDA2ED63-CCA8-45D7-8553-F751AAAFA5D4}"/>
              </a:ext>
            </a:extLst>
          </p:cNvPr>
          <p:cNvSpPr>
            <a:spLocks noGrp="1"/>
          </p:cNvSpPr>
          <p:nvPr>
            <p:ph idx="1"/>
          </p:nvPr>
        </p:nvSpPr>
        <p:spPr>
          <a:xfrm>
            <a:off x="465437" y="1952368"/>
            <a:ext cx="7717793" cy="1062466"/>
          </a:xfrm>
        </p:spPr>
        <p:txBody>
          <a:bodyPr vert="horz" lIns="91440" tIns="45720" rIns="91440" bIns="45720" rtlCol="0" anchor="t">
            <a:noAutofit/>
          </a:bodyPr>
          <a:lstStyle/>
          <a:p>
            <a:pPr marL="0" indent="0">
              <a:lnSpc>
                <a:spcPct val="110000"/>
              </a:lnSpc>
              <a:buNone/>
            </a:pPr>
            <a:r>
              <a:rPr lang="en-US" dirty="0"/>
              <a:t>Visit bio-rad.com/</a:t>
            </a:r>
            <a:r>
              <a:rPr lang="en-US" dirty="0" err="1"/>
              <a:t>teachingresources</a:t>
            </a:r>
            <a:r>
              <a:rPr lang="en-US" dirty="0"/>
              <a:t> for more background information about SARS-CoV-2 detection. Below are two free interactive student resources about how ELISA works.</a:t>
            </a:r>
          </a:p>
          <a:p>
            <a:pPr>
              <a:lnSpc>
                <a:spcPct val="110000"/>
              </a:lnSpc>
            </a:pPr>
            <a:endParaRPr lang="en-US" dirty="0"/>
          </a:p>
        </p:txBody>
      </p:sp>
      <p:sp>
        <p:nvSpPr>
          <p:cNvPr id="5" name="Trapezoid 4">
            <a:extLst>
              <a:ext uri="{FF2B5EF4-FFF2-40B4-BE49-F238E27FC236}">
                <a16:creationId xmlns:a16="http://schemas.microsoft.com/office/drawing/2014/main" id="{0EE74221-B78E-4DF9-9A03-7ECE156735F0}"/>
              </a:ext>
            </a:extLst>
          </p:cNvPr>
          <p:cNvSpPr/>
          <p:nvPr/>
        </p:nvSpPr>
        <p:spPr>
          <a:xfrm rot="2673227">
            <a:off x="7672179" y="191089"/>
            <a:ext cx="1965632" cy="579928"/>
          </a:xfrm>
          <a:prstGeom prst="trapezoid">
            <a:avLst>
              <a:gd name="adj" fmla="val 100593"/>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b="1" i="1" dirty="0">
                <a:solidFill>
                  <a:schemeClr val="tx1">
                    <a:lumMod val="85000"/>
                    <a:lumOff val="15000"/>
                  </a:schemeClr>
                </a:solidFill>
              </a:rPr>
              <a:t>Getting</a:t>
            </a:r>
          </a:p>
          <a:p>
            <a:pPr algn="ctr"/>
            <a:r>
              <a:rPr lang="en-US" sz="1200" b="1" i="1" dirty="0">
                <a:solidFill>
                  <a:schemeClr val="tx1">
                    <a:lumMod val="85000"/>
                    <a:lumOff val="15000"/>
                  </a:schemeClr>
                </a:solidFill>
              </a:rPr>
              <a:t>Started</a:t>
            </a:r>
          </a:p>
        </p:txBody>
      </p:sp>
      <p:pic>
        <p:nvPicPr>
          <p:cNvPr id="6" name="Picture 5">
            <a:hlinkClick r:id="rId2"/>
            <a:extLst>
              <a:ext uri="{FF2B5EF4-FFF2-40B4-BE49-F238E27FC236}">
                <a16:creationId xmlns:a16="http://schemas.microsoft.com/office/drawing/2014/main" id="{2F74BF3D-0D2D-4419-951D-63EFD7152D50}"/>
              </a:ext>
            </a:extLst>
          </p:cNvPr>
          <p:cNvPicPr>
            <a:picLocks noChangeAspect="1"/>
          </p:cNvPicPr>
          <p:nvPr/>
        </p:nvPicPr>
        <p:blipFill rotWithShape="1">
          <a:blip r:embed="rId3"/>
          <a:srcRect b="906"/>
          <a:stretch/>
        </p:blipFill>
        <p:spPr>
          <a:xfrm>
            <a:off x="960769" y="3843166"/>
            <a:ext cx="3351915" cy="1869198"/>
          </a:xfrm>
          <a:prstGeom prst="rect">
            <a:avLst/>
          </a:prstGeom>
          <a:ln>
            <a:solidFill>
              <a:schemeClr val="tx1"/>
            </a:solidFill>
          </a:ln>
        </p:spPr>
      </p:pic>
      <p:pic>
        <p:nvPicPr>
          <p:cNvPr id="8" name="Picture 7">
            <a:hlinkClick r:id="rId4"/>
            <a:extLst>
              <a:ext uri="{FF2B5EF4-FFF2-40B4-BE49-F238E27FC236}">
                <a16:creationId xmlns:a16="http://schemas.microsoft.com/office/drawing/2014/main" id="{42C82AE0-934C-4FE2-89C6-159EA1396A0F}"/>
              </a:ext>
            </a:extLst>
          </p:cNvPr>
          <p:cNvPicPr>
            <a:picLocks noChangeAspect="1"/>
          </p:cNvPicPr>
          <p:nvPr/>
        </p:nvPicPr>
        <p:blipFill>
          <a:blip r:embed="rId5"/>
          <a:stretch>
            <a:fillRect/>
          </a:stretch>
        </p:blipFill>
        <p:spPr>
          <a:xfrm>
            <a:off x="4831316" y="3830030"/>
            <a:ext cx="3351915" cy="1882334"/>
          </a:xfrm>
          <a:prstGeom prst="rect">
            <a:avLst/>
          </a:prstGeom>
          <a:ln>
            <a:solidFill>
              <a:schemeClr val="tx1"/>
            </a:solidFill>
          </a:ln>
        </p:spPr>
      </p:pic>
      <p:sp>
        <p:nvSpPr>
          <p:cNvPr id="9" name="TextBox 8">
            <a:extLst>
              <a:ext uri="{FF2B5EF4-FFF2-40B4-BE49-F238E27FC236}">
                <a16:creationId xmlns:a16="http://schemas.microsoft.com/office/drawing/2014/main" id="{5CEFBB86-49D2-4E19-9294-A0C2F819A454}"/>
              </a:ext>
            </a:extLst>
          </p:cNvPr>
          <p:cNvSpPr txBox="1"/>
          <p:nvPr/>
        </p:nvSpPr>
        <p:spPr>
          <a:xfrm>
            <a:off x="4955176" y="3143120"/>
            <a:ext cx="3351915" cy="338554"/>
          </a:xfrm>
          <a:prstGeom prst="rect">
            <a:avLst/>
          </a:prstGeom>
          <a:noFill/>
        </p:spPr>
        <p:txBody>
          <a:bodyPr wrap="square" rtlCol="0">
            <a:spAutoFit/>
          </a:bodyPr>
          <a:lstStyle/>
          <a:p>
            <a:r>
              <a:rPr lang="en-US" sz="1600" b="1" i="1" dirty="0">
                <a:hlinkClick r:id="rId4"/>
              </a:rPr>
              <a:t>ELISA paper modeling activity</a:t>
            </a:r>
            <a:endParaRPr lang="en-US" sz="1600" b="1" i="1" dirty="0"/>
          </a:p>
        </p:txBody>
      </p:sp>
      <p:sp>
        <p:nvSpPr>
          <p:cNvPr id="10" name="TextBox 9">
            <a:extLst>
              <a:ext uri="{FF2B5EF4-FFF2-40B4-BE49-F238E27FC236}">
                <a16:creationId xmlns:a16="http://schemas.microsoft.com/office/drawing/2014/main" id="{DDDC8F96-2CEA-4B23-B39F-FB5ECD2AFAAA}"/>
              </a:ext>
            </a:extLst>
          </p:cNvPr>
          <p:cNvSpPr txBox="1"/>
          <p:nvPr/>
        </p:nvSpPr>
        <p:spPr>
          <a:xfrm>
            <a:off x="960768" y="3140257"/>
            <a:ext cx="3351915" cy="830997"/>
          </a:xfrm>
          <a:prstGeom prst="rect">
            <a:avLst/>
          </a:prstGeom>
          <a:noFill/>
        </p:spPr>
        <p:txBody>
          <a:bodyPr wrap="square" rtlCol="0">
            <a:spAutoFit/>
          </a:bodyPr>
          <a:lstStyle/>
          <a:p>
            <a:r>
              <a:rPr lang="en-US" sz="1600" b="1" i="1" dirty="0">
                <a:hlinkClick r:id="rId2"/>
              </a:rPr>
              <a:t>ELISA Antibody Test interactive animation</a:t>
            </a:r>
            <a:endParaRPr lang="en-US" sz="1600" b="1" i="1" dirty="0"/>
          </a:p>
          <a:p>
            <a:endParaRPr lang="en-US" sz="1600" b="1" i="1" dirty="0"/>
          </a:p>
        </p:txBody>
      </p:sp>
    </p:spTree>
    <p:extLst>
      <p:ext uri="{BB962C8B-B14F-4D97-AF65-F5344CB8AC3E}">
        <p14:creationId xmlns:p14="http://schemas.microsoft.com/office/powerpoint/2010/main" val="3760849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87365-9712-4C85-9EE9-24D697FD3008}"/>
              </a:ext>
            </a:extLst>
          </p:cNvPr>
          <p:cNvSpPr>
            <a:spLocks noGrp="1"/>
          </p:cNvSpPr>
          <p:nvPr>
            <p:ph type="title"/>
          </p:nvPr>
        </p:nvSpPr>
        <p:spPr/>
        <p:txBody>
          <a:bodyPr/>
          <a:lstStyle/>
          <a:p>
            <a:r>
              <a:rPr lang="en-US" dirty="0"/>
              <a:t>Required Materials</a:t>
            </a:r>
          </a:p>
        </p:txBody>
      </p:sp>
      <p:sp>
        <p:nvSpPr>
          <p:cNvPr id="3" name="Content Placeholder 2">
            <a:extLst>
              <a:ext uri="{FF2B5EF4-FFF2-40B4-BE49-F238E27FC236}">
                <a16:creationId xmlns:a16="http://schemas.microsoft.com/office/drawing/2014/main" id="{D591F676-63EA-4C5C-80BA-371F2753B9EA}"/>
              </a:ext>
            </a:extLst>
          </p:cNvPr>
          <p:cNvSpPr>
            <a:spLocks noGrp="1"/>
          </p:cNvSpPr>
          <p:nvPr>
            <p:ph idx="1"/>
          </p:nvPr>
        </p:nvSpPr>
        <p:spPr>
          <a:xfrm>
            <a:off x="465438" y="1952368"/>
            <a:ext cx="4106562" cy="4067432"/>
          </a:xfrm>
        </p:spPr>
        <p:txBody>
          <a:bodyPr>
            <a:normAutofit/>
          </a:bodyPr>
          <a:lstStyle/>
          <a:p>
            <a:pPr>
              <a:lnSpc>
                <a:spcPct val="110000"/>
              </a:lnSpc>
            </a:pPr>
            <a:r>
              <a:rPr lang="en-US" sz="1800" dirty="0"/>
              <a:t>ELISA </a:t>
            </a:r>
            <a:r>
              <a:rPr lang="en-US" sz="1800" dirty="0" err="1"/>
              <a:t>Immuno</a:t>
            </a:r>
            <a:r>
              <a:rPr lang="en-US" sz="1800" dirty="0"/>
              <a:t> Explorer Kit (</a:t>
            </a:r>
            <a:r>
              <a:rPr lang="en-US" sz="1800" dirty="0">
                <a:hlinkClick r:id="rId2"/>
              </a:rPr>
              <a:t>1662400EDU</a:t>
            </a:r>
            <a:r>
              <a:rPr lang="en-US" sz="1800" dirty="0"/>
              <a:t>)</a:t>
            </a:r>
          </a:p>
        </p:txBody>
      </p:sp>
      <p:sp>
        <p:nvSpPr>
          <p:cNvPr id="4" name="Trapezoid 3">
            <a:extLst>
              <a:ext uri="{FF2B5EF4-FFF2-40B4-BE49-F238E27FC236}">
                <a16:creationId xmlns:a16="http://schemas.microsoft.com/office/drawing/2014/main" id="{92A89793-4AEF-4465-AEC0-E712A74EAB51}"/>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pic>
        <p:nvPicPr>
          <p:cNvPr id="6" name="Picture 5" descr="A picture containing table, indoor, sitting, cup&#10;&#10;Description automatically generated">
            <a:extLst>
              <a:ext uri="{FF2B5EF4-FFF2-40B4-BE49-F238E27FC236}">
                <a16:creationId xmlns:a16="http://schemas.microsoft.com/office/drawing/2014/main" id="{4EDD50F6-4AFF-4D8A-A78F-0059D130A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15" y="2915621"/>
            <a:ext cx="3466407" cy="1675149"/>
          </a:xfrm>
          <a:prstGeom prst="rect">
            <a:avLst/>
          </a:prstGeom>
        </p:spPr>
      </p:pic>
      <p:graphicFrame>
        <p:nvGraphicFramePr>
          <p:cNvPr id="7" name="Table 6">
            <a:extLst>
              <a:ext uri="{FF2B5EF4-FFF2-40B4-BE49-F238E27FC236}">
                <a16:creationId xmlns:a16="http://schemas.microsoft.com/office/drawing/2014/main" id="{4B56BB3B-B543-4579-A7B8-0904886685BB}"/>
              </a:ext>
            </a:extLst>
          </p:cNvPr>
          <p:cNvGraphicFramePr>
            <a:graphicFrameLocks noGrp="1"/>
          </p:cNvGraphicFramePr>
          <p:nvPr>
            <p:extLst>
              <p:ext uri="{D42A27DB-BD31-4B8C-83A1-F6EECF244321}">
                <p14:modId xmlns:p14="http://schemas.microsoft.com/office/powerpoint/2010/main" val="1083709021"/>
              </p:ext>
            </p:extLst>
          </p:nvPr>
        </p:nvGraphicFramePr>
        <p:xfrm>
          <a:off x="4571999" y="2042160"/>
          <a:ext cx="4106562" cy="1386840"/>
        </p:xfrm>
        <a:graphic>
          <a:graphicData uri="http://schemas.openxmlformats.org/drawingml/2006/table">
            <a:tbl>
              <a:tblPr/>
              <a:tblGrid>
                <a:gridCol w="3591173">
                  <a:extLst>
                    <a:ext uri="{9D8B030D-6E8A-4147-A177-3AD203B41FA5}">
                      <a16:colId xmlns:a16="http://schemas.microsoft.com/office/drawing/2014/main" val="2394105271"/>
                    </a:ext>
                  </a:extLst>
                </a:gridCol>
                <a:gridCol w="515389">
                  <a:extLst>
                    <a:ext uri="{9D8B030D-6E8A-4147-A177-3AD203B41FA5}">
                      <a16:colId xmlns:a16="http://schemas.microsoft.com/office/drawing/2014/main" val="2829047886"/>
                    </a:ext>
                  </a:extLst>
                </a:gridCol>
              </a:tblGrid>
              <a:tr h="0">
                <a:tc gridSpan="2">
                  <a:txBody>
                    <a:bodyPr/>
                    <a:lstStyle/>
                    <a:p>
                      <a:r>
                        <a:rPr lang="en-US" sz="1100" b="1" dirty="0">
                          <a:solidFill>
                            <a:srgbClr val="333333"/>
                          </a:solidFill>
                          <a:effectLst/>
                          <a:latin typeface="Helvetica" pitchFamily="50" charset="0"/>
                        </a:rPr>
                        <a:t>Recommended Accessories Not Included in Kit:</a:t>
                      </a:r>
                      <a:endParaRPr lang="en-US" sz="1100" b="0" dirty="0">
                        <a:solidFill>
                          <a:srgbClr val="333333"/>
                        </a:solidFill>
                        <a:effectLst/>
                        <a:latin typeface="Arial" panose="020B0604020202020204" pitchFamily="34" charset="0"/>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hMerge="1">
                  <a:txBody>
                    <a:bodyPr/>
                    <a:lstStyle/>
                    <a:p>
                      <a:endParaRPr lang="en-US" sz="1100" b="0" dirty="0">
                        <a:solidFill>
                          <a:srgbClr val="333333"/>
                        </a:solidFill>
                        <a:effectLst/>
                        <a:latin typeface="Arial" panose="020B0604020202020204" pitchFamily="34" charset="0"/>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397578750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rgbClr val="333333"/>
                          </a:solidFill>
                          <a:effectLst/>
                          <a:latin typeface="Arial" panose="020B0604020202020204" pitchFamily="34" charset="0"/>
                        </a:rPr>
                        <a:t>20–200 µl Adjustable volume </a:t>
                      </a:r>
                      <a:r>
                        <a:rPr lang="en-US" sz="1100" b="0" dirty="0" err="1">
                          <a:solidFill>
                            <a:srgbClr val="333333"/>
                          </a:solidFill>
                          <a:effectLst/>
                          <a:latin typeface="Arial" panose="020B0604020202020204" pitchFamily="34" charset="0"/>
                        </a:rPr>
                        <a:t>micropipet</a:t>
                      </a:r>
                      <a:r>
                        <a:rPr lang="en-US" sz="1100" b="0" dirty="0">
                          <a:solidFill>
                            <a:srgbClr val="333333"/>
                          </a:solidFill>
                          <a:effectLst/>
                          <a:latin typeface="Arial" panose="020B0604020202020204" pitchFamily="34" charset="0"/>
                        </a:rPr>
                        <a:t> (2112016EDU) and tips ( )</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r>
                        <a:rPr lang="en-US" sz="1100" b="0" dirty="0">
                          <a:solidFill>
                            <a:srgbClr val="333333"/>
                          </a:solidFill>
                          <a:effectLst/>
                          <a:latin typeface="Arial" panose="020B0604020202020204" pitchFamily="34" charset="0"/>
                        </a:rPr>
                        <a:t>12</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3926716749"/>
                  </a:ext>
                </a:extLst>
              </a:tr>
              <a:tr h="0">
                <a:tc gridSpan="2">
                  <a:txBody>
                    <a:bodyPr/>
                    <a:lstStyle/>
                    <a:p>
                      <a:r>
                        <a:rPr lang="en-US" sz="1100" b="0" dirty="0">
                          <a:solidFill>
                            <a:srgbClr val="333333"/>
                          </a:solidFill>
                          <a:effectLst/>
                          <a:latin typeface="Arial" panose="020B0604020202020204" pitchFamily="34" charset="0"/>
                        </a:rPr>
                        <a:t>Or</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hMerge="1">
                  <a:txBody>
                    <a:bodyPr/>
                    <a:lstStyle/>
                    <a:p>
                      <a:endParaRPr lang="en-US" sz="1100" b="0" dirty="0">
                        <a:solidFill>
                          <a:srgbClr val="333333"/>
                        </a:solidFill>
                        <a:effectLst/>
                        <a:latin typeface="Arial" panose="020B0604020202020204" pitchFamily="34" charset="0"/>
                      </a:endParaRP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3481608248"/>
                  </a:ext>
                </a:extLst>
              </a:tr>
              <a:tr h="0">
                <a:tc>
                  <a:txBody>
                    <a:bodyPr/>
                    <a:lstStyle/>
                    <a:p>
                      <a:r>
                        <a:rPr lang="en-US" sz="1100" b="0" dirty="0">
                          <a:solidFill>
                            <a:srgbClr val="333333"/>
                          </a:solidFill>
                          <a:effectLst/>
                          <a:latin typeface="Arial" panose="020B0604020202020204" pitchFamily="34" charset="0"/>
                        </a:rPr>
                        <a:t>50 µl fixed volume </a:t>
                      </a:r>
                      <a:r>
                        <a:rPr lang="en-US" sz="1100" b="0" dirty="0" err="1">
                          <a:solidFill>
                            <a:srgbClr val="333333"/>
                          </a:solidFill>
                          <a:effectLst/>
                          <a:latin typeface="Arial" panose="020B0604020202020204" pitchFamily="34" charset="0"/>
                        </a:rPr>
                        <a:t>micropipets</a:t>
                      </a:r>
                      <a:r>
                        <a:rPr lang="en-US" sz="1100" b="0" dirty="0">
                          <a:solidFill>
                            <a:srgbClr val="333333"/>
                          </a:solidFill>
                          <a:effectLst/>
                          <a:latin typeface="Arial" panose="020B0604020202020204" pitchFamily="34" charset="0"/>
                        </a:rPr>
                        <a:t> (1660515EDU) and tips (2239035EDU)</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tc>
                  <a:txBody>
                    <a:bodyPr/>
                    <a:lstStyle/>
                    <a:p>
                      <a:r>
                        <a:rPr lang="en-US" sz="1100" b="0" dirty="0">
                          <a:solidFill>
                            <a:srgbClr val="333333"/>
                          </a:solidFill>
                          <a:effectLst/>
                          <a:latin typeface="Arial" panose="020B0604020202020204" pitchFamily="34" charset="0"/>
                        </a:rPr>
                        <a:t>12</a:t>
                      </a:r>
                    </a:p>
                  </a:txBody>
                  <a:tcPr marL="47625" marR="47625" marT="47625" marB="4762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2F2F2"/>
                    </a:solidFill>
                  </a:tcPr>
                </a:tc>
                <a:extLst>
                  <a:ext uri="{0D108BD9-81ED-4DB2-BD59-A6C34878D82A}">
                    <a16:rowId xmlns:a16="http://schemas.microsoft.com/office/drawing/2014/main" val="1852846328"/>
                  </a:ext>
                </a:extLst>
              </a:tr>
            </a:tbl>
          </a:graphicData>
        </a:graphic>
      </p:graphicFrame>
      <p:sp>
        <p:nvSpPr>
          <p:cNvPr id="8" name="Footer Placeholder 7">
            <a:extLst>
              <a:ext uri="{FF2B5EF4-FFF2-40B4-BE49-F238E27FC236}">
                <a16:creationId xmlns:a16="http://schemas.microsoft.com/office/drawing/2014/main" id="{B5060559-E046-4F5C-A98B-3B7D9955D45F}"/>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416064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5CDB9-D69B-41D4-BF52-54C240B64F15}"/>
              </a:ext>
            </a:extLst>
          </p:cNvPr>
          <p:cNvSpPr>
            <a:spLocks noGrp="1"/>
          </p:cNvSpPr>
          <p:nvPr>
            <p:ph type="title"/>
          </p:nvPr>
        </p:nvSpPr>
        <p:spPr/>
        <p:txBody>
          <a:bodyPr/>
          <a:lstStyle/>
          <a:p>
            <a:r>
              <a:rPr lang="en-US" dirty="0"/>
              <a:t>Adaptation Instructions</a:t>
            </a:r>
          </a:p>
        </p:txBody>
      </p:sp>
      <p:sp>
        <p:nvSpPr>
          <p:cNvPr id="3" name="Content Placeholder 2">
            <a:extLst>
              <a:ext uri="{FF2B5EF4-FFF2-40B4-BE49-F238E27FC236}">
                <a16:creationId xmlns:a16="http://schemas.microsoft.com/office/drawing/2014/main" id="{4D78D69D-9725-40FA-A618-BB502D29C715}"/>
              </a:ext>
            </a:extLst>
          </p:cNvPr>
          <p:cNvSpPr>
            <a:spLocks noGrp="1"/>
          </p:cNvSpPr>
          <p:nvPr>
            <p:ph idx="1"/>
          </p:nvPr>
        </p:nvSpPr>
        <p:spPr>
          <a:xfrm>
            <a:off x="465438" y="1952368"/>
            <a:ext cx="8156048" cy="4067432"/>
          </a:xfrm>
        </p:spPr>
        <p:txBody>
          <a:bodyPr/>
          <a:lstStyle/>
          <a:p>
            <a:pPr>
              <a:lnSpc>
                <a:spcPct val="110000"/>
              </a:lnSpc>
            </a:pPr>
            <a:r>
              <a:rPr lang="en-US" dirty="0"/>
              <a:t>A printed copy of the ELISA </a:t>
            </a:r>
            <a:r>
              <a:rPr lang="en-US" dirty="0" err="1"/>
              <a:t>Immuno</a:t>
            </a:r>
            <a:r>
              <a:rPr lang="en-US" dirty="0"/>
              <a:t> Explorer Kit instruction manual is included with purchase of the kit but can also be </a:t>
            </a:r>
            <a:r>
              <a:rPr lang="en-US" dirty="0">
                <a:hlinkClick r:id="rId2"/>
              </a:rPr>
              <a:t>downloaded from the product web page</a:t>
            </a:r>
            <a:r>
              <a:rPr lang="en-US" dirty="0"/>
              <a:t>.</a:t>
            </a:r>
          </a:p>
          <a:p>
            <a:pPr>
              <a:lnSpc>
                <a:spcPct val="110000"/>
              </a:lnSpc>
            </a:pPr>
            <a:r>
              <a:rPr lang="en-US" dirty="0"/>
              <a:t>Prepare the ELISA </a:t>
            </a:r>
            <a:r>
              <a:rPr lang="en-US" dirty="0" err="1"/>
              <a:t>Immuno</a:t>
            </a:r>
            <a:r>
              <a:rPr lang="en-US" dirty="0"/>
              <a:t> Explorer Kit using Protocol III: Antibody Test.</a:t>
            </a:r>
          </a:p>
          <a:p>
            <a:pPr>
              <a:lnSpc>
                <a:spcPct val="110000"/>
              </a:lnSpc>
            </a:pPr>
            <a:r>
              <a:rPr lang="en-US" dirty="0"/>
              <a:t>Use SARS-CoV-2 and COVID-19 as the disease for the scenario with the following naming:</a:t>
            </a:r>
          </a:p>
        </p:txBody>
      </p:sp>
      <p:sp>
        <p:nvSpPr>
          <p:cNvPr id="4" name="Footer Placeholder 3">
            <a:extLst>
              <a:ext uri="{FF2B5EF4-FFF2-40B4-BE49-F238E27FC236}">
                <a16:creationId xmlns:a16="http://schemas.microsoft.com/office/drawing/2014/main" id="{99DF9E6F-737B-4B46-A050-E36A6A4A0A39}"/>
              </a:ext>
            </a:extLst>
          </p:cNvPr>
          <p:cNvSpPr>
            <a:spLocks noGrp="1"/>
          </p:cNvSpPr>
          <p:nvPr>
            <p:ph type="ftr" sz="quarter" idx="10"/>
          </p:nvPr>
        </p:nvSpPr>
        <p:spPr/>
        <p:txBody>
          <a:bodyPr/>
          <a:lstStyle/>
          <a:p>
            <a:r>
              <a:rPr lang="en-US"/>
              <a:t>explorer.bio-rad.com</a:t>
            </a:r>
            <a:endParaRPr lang="en-US" dirty="0"/>
          </a:p>
        </p:txBody>
      </p:sp>
      <p:sp>
        <p:nvSpPr>
          <p:cNvPr id="5" name="Trapezoid 4">
            <a:extLst>
              <a:ext uri="{FF2B5EF4-FFF2-40B4-BE49-F238E27FC236}">
                <a16:creationId xmlns:a16="http://schemas.microsoft.com/office/drawing/2014/main" id="{252B1D10-8479-4D43-89AC-6A261929D3EF}"/>
              </a:ext>
            </a:extLst>
          </p:cNvPr>
          <p:cNvSpPr/>
          <p:nvPr/>
        </p:nvSpPr>
        <p:spPr>
          <a:xfrm rot="2673227">
            <a:off x="7672179" y="191089"/>
            <a:ext cx="1965632" cy="579928"/>
          </a:xfrm>
          <a:prstGeom prst="trapezoid">
            <a:avLst>
              <a:gd name="adj" fmla="val 10059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sz="1200" dirty="0"/>
              <a:t>Instructor Preparation</a:t>
            </a:r>
          </a:p>
        </p:txBody>
      </p:sp>
      <p:graphicFrame>
        <p:nvGraphicFramePr>
          <p:cNvPr id="6" name="Table 4">
            <a:extLst>
              <a:ext uri="{FF2B5EF4-FFF2-40B4-BE49-F238E27FC236}">
                <a16:creationId xmlns:a16="http://schemas.microsoft.com/office/drawing/2014/main" id="{0CFA73F1-4FD1-4386-8674-6278D60B7904}"/>
              </a:ext>
            </a:extLst>
          </p:cNvPr>
          <p:cNvGraphicFramePr>
            <a:graphicFrameLocks noGrp="1"/>
          </p:cNvGraphicFramePr>
          <p:nvPr>
            <p:extLst>
              <p:ext uri="{D42A27DB-BD31-4B8C-83A1-F6EECF244321}">
                <p14:modId xmlns:p14="http://schemas.microsoft.com/office/powerpoint/2010/main" val="4105320361"/>
              </p:ext>
            </p:extLst>
          </p:nvPr>
        </p:nvGraphicFramePr>
        <p:xfrm>
          <a:off x="790288" y="3429000"/>
          <a:ext cx="4992203" cy="2083878"/>
        </p:xfrm>
        <a:graphic>
          <a:graphicData uri="http://schemas.openxmlformats.org/drawingml/2006/table">
            <a:tbl>
              <a:tblPr firstRow="1" bandRow="1">
                <a:tableStyleId>{073A0DAA-6AF3-43AB-8588-CEC1D06C72B9}</a:tableStyleId>
              </a:tblPr>
              <a:tblGrid>
                <a:gridCol w="1233022">
                  <a:extLst>
                    <a:ext uri="{9D8B030D-6E8A-4147-A177-3AD203B41FA5}">
                      <a16:colId xmlns:a16="http://schemas.microsoft.com/office/drawing/2014/main" val="4205947165"/>
                    </a:ext>
                  </a:extLst>
                </a:gridCol>
                <a:gridCol w="2766404">
                  <a:extLst>
                    <a:ext uri="{9D8B030D-6E8A-4147-A177-3AD203B41FA5}">
                      <a16:colId xmlns:a16="http://schemas.microsoft.com/office/drawing/2014/main" val="1373059931"/>
                    </a:ext>
                  </a:extLst>
                </a:gridCol>
                <a:gridCol w="992777">
                  <a:extLst>
                    <a:ext uri="{9D8B030D-6E8A-4147-A177-3AD203B41FA5}">
                      <a16:colId xmlns:a16="http://schemas.microsoft.com/office/drawing/2014/main" val="4280364111"/>
                    </a:ext>
                  </a:extLst>
                </a:gridCol>
              </a:tblGrid>
              <a:tr h="281273">
                <a:tc>
                  <a:txBody>
                    <a:bodyPr/>
                    <a:lstStyle/>
                    <a:p>
                      <a:r>
                        <a:rPr lang="en-US" sz="1000" dirty="0"/>
                        <a:t>Sample</a:t>
                      </a:r>
                    </a:p>
                  </a:txBody>
                  <a:tcPr/>
                </a:tc>
                <a:tc>
                  <a:txBody>
                    <a:bodyPr/>
                    <a:lstStyle/>
                    <a:p>
                      <a:r>
                        <a:rPr lang="en-US" sz="1000" dirty="0"/>
                        <a:t>Contents Description for the Scenario</a:t>
                      </a:r>
                    </a:p>
                  </a:txBody>
                  <a:tcPr/>
                </a:tc>
                <a:tc>
                  <a:txBody>
                    <a:bodyPr/>
                    <a:lstStyle/>
                    <a:p>
                      <a:r>
                        <a:rPr lang="en-US" sz="1000" dirty="0"/>
                        <a:t>Label</a:t>
                      </a:r>
                    </a:p>
                  </a:txBody>
                  <a:tcPr/>
                </a:tc>
                <a:extLst>
                  <a:ext uri="{0D108BD9-81ED-4DB2-BD59-A6C34878D82A}">
                    <a16:rowId xmlns:a16="http://schemas.microsoft.com/office/drawing/2014/main" val="2215160147"/>
                  </a:ext>
                </a:extLst>
              </a:tr>
              <a:tr h="281273">
                <a:tc>
                  <a:txBody>
                    <a:bodyPr/>
                    <a:lstStyle/>
                    <a:p>
                      <a:r>
                        <a:rPr lang="en-US" sz="1000" dirty="0"/>
                        <a:t>Positive control</a:t>
                      </a:r>
                    </a:p>
                  </a:txBody>
                  <a:tcPr/>
                </a:tc>
                <a:tc>
                  <a:txBody>
                    <a:bodyPr/>
                    <a:lstStyle/>
                    <a:p>
                      <a:r>
                        <a:rPr lang="en-US" sz="1000" b="0" dirty="0"/>
                        <a:t>Positive patient serum</a:t>
                      </a:r>
                    </a:p>
                  </a:txBody>
                  <a:tcPr/>
                </a:tc>
                <a:tc>
                  <a:txBody>
                    <a:bodyPr/>
                    <a:lstStyle/>
                    <a:p>
                      <a:r>
                        <a:rPr lang="en-US" sz="1000" b="1" dirty="0"/>
                        <a:t>+</a:t>
                      </a:r>
                    </a:p>
                  </a:txBody>
                  <a:tcPr/>
                </a:tc>
                <a:extLst>
                  <a:ext uri="{0D108BD9-81ED-4DB2-BD59-A6C34878D82A}">
                    <a16:rowId xmlns:a16="http://schemas.microsoft.com/office/drawing/2014/main" val="3658218332"/>
                  </a:ext>
                </a:extLst>
              </a:tr>
              <a:tr h="281273">
                <a:tc>
                  <a:txBody>
                    <a:bodyPr/>
                    <a:lstStyle/>
                    <a:p>
                      <a:r>
                        <a:rPr lang="en-US" sz="1000" dirty="0"/>
                        <a:t>Negative control</a:t>
                      </a:r>
                    </a:p>
                  </a:txBody>
                  <a:tcPr/>
                </a:tc>
                <a:tc>
                  <a:txBody>
                    <a:bodyPr/>
                    <a:lstStyle/>
                    <a:p>
                      <a:r>
                        <a:rPr lang="en-US" sz="1000" b="0" dirty="0"/>
                        <a:t>Negative patient serum</a:t>
                      </a:r>
                    </a:p>
                  </a:txBody>
                  <a:tcPr/>
                </a:tc>
                <a:tc>
                  <a:txBody>
                    <a:bodyPr/>
                    <a:lstStyle/>
                    <a:p>
                      <a:r>
                        <a:rPr lang="en-US" sz="1000" b="1" dirty="0"/>
                        <a:t>–</a:t>
                      </a:r>
                    </a:p>
                  </a:txBody>
                  <a:tcPr/>
                </a:tc>
                <a:extLst>
                  <a:ext uri="{0D108BD9-81ED-4DB2-BD59-A6C34878D82A}">
                    <a16:rowId xmlns:a16="http://schemas.microsoft.com/office/drawing/2014/main" val="3127759724"/>
                  </a:ext>
                </a:extLst>
              </a:tr>
              <a:tr h="281273">
                <a:tc>
                  <a:txBody>
                    <a:bodyPr/>
                    <a:lstStyle/>
                    <a:p>
                      <a:r>
                        <a:rPr lang="en-US" sz="1000" dirty="0"/>
                        <a:t>Purified antigen</a:t>
                      </a:r>
                    </a:p>
                  </a:txBody>
                  <a:tcPr/>
                </a:tc>
                <a:tc>
                  <a:txBody>
                    <a:bodyPr/>
                    <a:lstStyle/>
                    <a:p>
                      <a:r>
                        <a:rPr lang="en-US" sz="1000" b="0" dirty="0"/>
                        <a:t>Purified SARS-CoV-2 spike protein</a:t>
                      </a:r>
                    </a:p>
                  </a:txBody>
                  <a:tcPr/>
                </a:tc>
                <a:tc>
                  <a:txBody>
                    <a:bodyPr/>
                    <a:lstStyle/>
                    <a:p>
                      <a:r>
                        <a:rPr lang="en-US" sz="1000" b="1" dirty="0"/>
                        <a:t>AG</a:t>
                      </a:r>
                    </a:p>
                  </a:txBody>
                  <a:tcPr/>
                </a:tc>
                <a:extLst>
                  <a:ext uri="{0D108BD9-81ED-4DB2-BD59-A6C34878D82A}">
                    <a16:rowId xmlns:a16="http://schemas.microsoft.com/office/drawing/2014/main" val="2584061290"/>
                  </a:ext>
                </a:extLst>
              </a:tr>
              <a:tr h="281273">
                <a:tc>
                  <a:txBody>
                    <a:bodyPr/>
                    <a:lstStyle/>
                    <a:p>
                      <a:r>
                        <a:rPr lang="en-US" sz="1000" dirty="0"/>
                        <a:t>Secondary antibody</a:t>
                      </a:r>
                    </a:p>
                  </a:txBody>
                  <a:tcPr/>
                </a:tc>
                <a:tc>
                  <a:txBody>
                    <a:bodyPr/>
                    <a:lstStyle/>
                    <a:p>
                      <a:r>
                        <a:rPr lang="en-US" sz="1000" b="0" dirty="0"/>
                        <a:t>Enzyme-conjugated anti-human Ig antibody</a:t>
                      </a:r>
                    </a:p>
                  </a:txBody>
                  <a:tcPr/>
                </a:tc>
                <a:tc>
                  <a:txBody>
                    <a:bodyPr/>
                    <a:lstStyle/>
                    <a:p>
                      <a:r>
                        <a:rPr lang="en-US" sz="1000" b="1" dirty="0"/>
                        <a:t>SA</a:t>
                      </a:r>
                    </a:p>
                  </a:txBody>
                  <a:tcPr/>
                </a:tc>
                <a:extLst>
                  <a:ext uri="{0D108BD9-81ED-4DB2-BD59-A6C34878D82A}">
                    <a16:rowId xmlns:a16="http://schemas.microsoft.com/office/drawing/2014/main" val="3580846506"/>
                  </a:ext>
                </a:extLst>
              </a:tr>
              <a:tr h="281273">
                <a:tc>
                  <a:txBody>
                    <a:bodyPr/>
                    <a:lstStyle/>
                    <a:p>
                      <a:r>
                        <a:rPr lang="en-US" sz="1000" dirty="0"/>
                        <a:t>Substrate</a:t>
                      </a:r>
                    </a:p>
                  </a:txBody>
                  <a:tcPr/>
                </a:tc>
                <a:tc>
                  <a:txBody>
                    <a:bodyPr/>
                    <a:lstStyle/>
                    <a:p>
                      <a:r>
                        <a:rPr lang="en-US" sz="1000" b="0" dirty="0"/>
                        <a:t>Enzyme substrate</a:t>
                      </a:r>
                    </a:p>
                  </a:txBody>
                  <a:tcPr/>
                </a:tc>
                <a:tc>
                  <a:txBody>
                    <a:bodyPr/>
                    <a:lstStyle/>
                    <a:p>
                      <a:r>
                        <a:rPr lang="en-US" sz="1000" b="1" dirty="0"/>
                        <a:t>SUB</a:t>
                      </a:r>
                    </a:p>
                  </a:txBody>
                  <a:tcPr/>
                </a:tc>
                <a:extLst>
                  <a:ext uri="{0D108BD9-81ED-4DB2-BD59-A6C34878D82A}">
                    <a16:rowId xmlns:a16="http://schemas.microsoft.com/office/drawing/2014/main" val="2026129476"/>
                  </a:ext>
                </a:extLst>
              </a:tr>
              <a:tr h="281273">
                <a:tc>
                  <a:txBody>
                    <a:bodyPr/>
                    <a:lstStyle/>
                    <a:p>
                      <a:r>
                        <a:rPr lang="en-US" sz="1000" dirty="0"/>
                        <a:t>Patient samples</a:t>
                      </a:r>
                    </a:p>
                  </a:txBody>
                  <a:tcPr/>
                </a:tc>
                <a:tc>
                  <a:txBody>
                    <a:bodyPr/>
                    <a:lstStyle/>
                    <a:p>
                      <a:r>
                        <a:rPr lang="en-US" sz="1000" b="0" dirty="0"/>
                        <a:t>Serum from patients</a:t>
                      </a:r>
                    </a:p>
                  </a:txBody>
                  <a:tcPr/>
                </a:tc>
                <a:tc>
                  <a:txBody>
                    <a:bodyPr/>
                    <a:lstStyle/>
                    <a:p>
                      <a:r>
                        <a:rPr lang="en-US" sz="1000" b="1" dirty="0"/>
                        <a:t>Patient ID #</a:t>
                      </a:r>
                    </a:p>
                  </a:txBody>
                  <a:tcPr/>
                </a:tc>
                <a:extLst>
                  <a:ext uri="{0D108BD9-81ED-4DB2-BD59-A6C34878D82A}">
                    <a16:rowId xmlns:a16="http://schemas.microsoft.com/office/drawing/2014/main" val="751353812"/>
                  </a:ext>
                </a:extLst>
              </a:tr>
            </a:tbl>
          </a:graphicData>
        </a:graphic>
      </p:graphicFrame>
    </p:spTree>
    <p:extLst>
      <p:ext uri="{BB962C8B-B14F-4D97-AF65-F5344CB8AC3E}">
        <p14:creationId xmlns:p14="http://schemas.microsoft.com/office/powerpoint/2010/main" val="246626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21D10E-17EB-43B5-B48A-7EAC0F7EC574}"/>
              </a:ext>
            </a:extLst>
          </p:cNvPr>
          <p:cNvSpPr>
            <a:spLocks noGrp="1"/>
          </p:cNvSpPr>
          <p:nvPr>
            <p:ph type="title"/>
          </p:nvPr>
        </p:nvSpPr>
        <p:spPr/>
        <p:txBody>
          <a:bodyPr/>
          <a:lstStyle/>
          <a:p>
            <a:r>
              <a:rPr lang="en-US" dirty="0"/>
              <a:t>Scenario</a:t>
            </a:r>
          </a:p>
        </p:txBody>
      </p:sp>
      <p:sp>
        <p:nvSpPr>
          <p:cNvPr id="3" name="Footer Placeholder 2">
            <a:extLst>
              <a:ext uri="{FF2B5EF4-FFF2-40B4-BE49-F238E27FC236}">
                <a16:creationId xmlns:a16="http://schemas.microsoft.com/office/drawing/2014/main" id="{01E686C6-3969-4ED8-B48E-896542C0BB7B}"/>
              </a:ext>
            </a:extLst>
          </p:cNvPr>
          <p:cNvSpPr>
            <a:spLocks noGrp="1"/>
          </p:cNvSpPr>
          <p:nvPr>
            <p:ph type="ftr" sz="quarter" idx="10"/>
          </p:nvPr>
        </p:nvSpPr>
        <p:spPr/>
        <p:txBody>
          <a:bodyPr/>
          <a:lstStyle/>
          <a:p>
            <a:r>
              <a:rPr lang="en-US"/>
              <a:t>explorer.bio-rad.com</a:t>
            </a:r>
            <a:endParaRPr lang="en-US" dirty="0"/>
          </a:p>
        </p:txBody>
      </p:sp>
      <p:sp>
        <p:nvSpPr>
          <p:cNvPr id="6" name="Content Placeholder 5">
            <a:extLst>
              <a:ext uri="{FF2B5EF4-FFF2-40B4-BE49-F238E27FC236}">
                <a16:creationId xmlns:a16="http://schemas.microsoft.com/office/drawing/2014/main" id="{9D2F5D1A-2EA6-489E-8031-1F6E748E02FA}"/>
              </a:ext>
            </a:extLst>
          </p:cNvPr>
          <p:cNvSpPr>
            <a:spLocks noGrp="1"/>
          </p:cNvSpPr>
          <p:nvPr>
            <p:ph idx="1"/>
          </p:nvPr>
        </p:nvSpPr>
        <p:spPr/>
        <p:txBody>
          <a:bodyPr/>
          <a:lstStyle/>
          <a:p>
            <a:r>
              <a:rPr lang="en-US" dirty="0"/>
              <a:t>You are working in a diagnostic lab that is using an ELISA antibody test to determine if patients have been exposed to SARS-CoV-2.</a:t>
            </a:r>
          </a:p>
          <a:p>
            <a:r>
              <a:rPr lang="en-US" dirty="0"/>
              <a:t>When patients are infected with SARS-CoV-2 their immune systems create antibodies in response to the virus. The ELISA antibody test will detect those antibodies in a serum (blood) sample.</a:t>
            </a:r>
          </a:p>
        </p:txBody>
      </p:sp>
    </p:spTree>
    <p:extLst>
      <p:ext uri="{BB962C8B-B14F-4D97-AF65-F5344CB8AC3E}">
        <p14:creationId xmlns:p14="http://schemas.microsoft.com/office/powerpoint/2010/main" val="1696713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B285-D1F2-4EA0-8B62-880EB8F52D14}"/>
              </a:ext>
            </a:extLst>
          </p:cNvPr>
          <p:cNvSpPr>
            <a:spLocks noGrp="1"/>
          </p:cNvSpPr>
          <p:nvPr>
            <p:ph type="title"/>
          </p:nvPr>
        </p:nvSpPr>
        <p:spPr/>
        <p:txBody>
          <a:bodyPr/>
          <a:lstStyle/>
          <a:p>
            <a:r>
              <a:rPr lang="en-US" dirty="0"/>
              <a:t>Add Purified Antigen</a:t>
            </a:r>
          </a:p>
        </p:txBody>
      </p:sp>
      <p:sp>
        <p:nvSpPr>
          <p:cNvPr id="29" name="Footer Placeholder 28">
            <a:extLst>
              <a:ext uri="{FF2B5EF4-FFF2-40B4-BE49-F238E27FC236}">
                <a16:creationId xmlns:a16="http://schemas.microsoft.com/office/drawing/2014/main" id="{544536FA-FCBE-4D20-B950-9FAE6656CD84}"/>
              </a:ext>
            </a:extLst>
          </p:cNvPr>
          <p:cNvSpPr>
            <a:spLocks noGrp="1"/>
          </p:cNvSpPr>
          <p:nvPr>
            <p:ph type="ftr" sz="quarter" idx="10"/>
          </p:nvPr>
        </p:nvSpPr>
        <p:spPr/>
        <p:txBody>
          <a:bodyPr/>
          <a:lstStyle/>
          <a:p>
            <a:r>
              <a:rPr lang="en-US"/>
              <a:t>explorer.bio-rad.com</a:t>
            </a:r>
            <a:endParaRPr lang="en-US" dirty="0"/>
          </a:p>
        </p:txBody>
      </p:sp>
      <p:sp>
        <p:nvSpPr>
          <p:cNvPr id="32" name="Content Placeholder 31">
            <a:extLst>
              <a:ext uri="{FF2B5EF4-FFF2-40B4-BE49-F238E27FC236}">
                <a16:creationId xmlns:a16="http://schemas.microsoft.com/office/drawing/2014/main" id="{CF9FB8C9-8C3B-45AE-AB55-939A9B626CAF}"/>
              </a:ext>
            </a:extLst>
          </p:cNvPr>
          <p:cNvSpPr>
            <a:spLocks noGrp="1"/>
          </p:cNvSpPr>
          <p:nvPr>
            <p:ph idx="1"/>
          </p:nvPr>
        </p:nvSpPr>
        <p:spPr>
          <a:xfrm>
            <a:off x="465438" y="1952368"/>
            <a:ext cx="3945965" cy="4067432"/>
          </a:xfrm>
        </p:spPr>
        <p:txBody>
          <a:bodyPr/>
          <a:lstStyle/>
          <a:p>
            <a:pPr marL="514350" indent="-514350">
              <a:lnSpc>
                <a:spcPct val="110000"/>
              </a:lnSpc>
              <a:buFont typeface="+mj-lt"/>
              <a:buAutoNum type="arabicPeriod"/>
            </a:pPr>
            <a:r>
              <a:rPr lang="en-US" sz="2400" b="0" dirty="0"/>
              <a:t>Add 1 drop of purified antigen (</a:t>
            </a:r>
            <a:r>
              <a:rPr lang="en-US" sz="2400" b="1" dirty="0"/>
              <a:t>AG</a:t>
            </a:r>
            <a:r>
              <a:rPr lang="en-US" sz="2400" b="0" dirty="0"/>
              <a:t>) to each well.</a:t>
            </a:r>
          </a:p>
          <a:p>
            <a:endParaRPr lang="en-US" b="0" dirty="0"/>
          </a:p>
        </p:txBody>
      </p:sp>
      <p:pic>
        <p:nvPicPr>
          <p:cNvPr id="13" name="Picture 12">
            <a:extLst>
              <a:ext uri="{FF2B5EF4-FFF2-40B4-BE49-F238E27FC236}">
                <a16:creationId xmlns:a16="http://schemas.microsoft.com/office/drawing/2014/main" id="{4F891EEB-3A11-4D48-859A-32B815CD4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2094">
            <a:off x="5188797" y="2339877"/>
            <a:ext cx="1512959" cy="2699380"/>
          </a:xfrm>
          <a:prstGeom prst="rect">
            <a:avLst/>
          </a:prstGeom>
        </p:spPr>
      </p:pic>
      <p:pic>
        <p:nvPicPr>
          <p:cNvPr id="14" name="Picture 13">
            <a:extLst>
              <a:ext uri="{FF2B5EF4-FFF2-40B4-BE49-F238E27FC236}">
                <a16:creationId xmlns:a16="http://schemas.microsoft.com/office/drawing/2014/main" id="{BD6AD85B-3A5D-4913-9974-A4949CB82648}"/>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838940" y="4856384"/>
            <a:ext cx="381966" cy="381966"/>
          </a:xfrm>
          <a:prstGeom prst="rect">
            <a:avLst/>
          </a:prstGeom>
        </p:spPr>
      </p:pic>
      <p:cxnSp>
        <p:nvCxnSpPr>
          <p:cNvPr id="15" name="Straight Arrow Connector 14">
            <a:extLst>
              <a:ext uri="{FF2B5EF4-FFF2-40B4-BE49-F238E27FC236}">
                <a16:creationId xmlns:a16="http://schemas.microsoft.com/office/drawing/2014/main" id="{82D39B49-7F68-41DA-91AF-27896421DB25}"/>
              </a:ext>
            </a:extLst>
          </p:cNvPr>
          <p:cNvCxnSpPr/>
          <p:nvPr/>
        </p:nvCxnSpPr>
        <p:spPr bwMode="auto">
          <a:xfrm>
            <a:off x="5309822" y="5017123"/>
            <a:ext cx="3028335"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0">
            <a:extLst>
              <a:ext uri="{FF2B5EF4-FFF2-40B4-BE49-F238E27FC236}">
                <a16:creationId xmlns:a16="http://schemas.microsoft.com/office/drawing/2014/main" id="{79F89C90-06C7-47DF-B238-DBB85842F48A}"/>
              </a:ext>
            </a:extLst>
          </p:cNvPr>
          <p:cNvSpPr txBox="1"/>
          <p:nvPr/>
        </p:nvSpPr>
        <p:spPr>
          <a:xfrm>
            <a:off x="6017956" y="4576507"/>
            <a:ext cx="1612066"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r>
              <a:rPr lang="en-US" sz="1800" dirty="0">
                <a:latin typeface="Tahoma" panose="020B0604030504040204" pitchFamily="34" charset="0"/>
                <a:ea typeface="Tahoma" panose="020B0604030504040204" pitchFamily="34" charset="0"/>
                <a:cs typeface="Tahoma" panose="020B0604030504040204" pitchFamily="34" charset="0"/>
              </a:rPr>
              <a:t>1 drop / well</a:t>
            </a:r>
            <a:endParaRPr lang="en-US" sz="1800" dirty="0"/>
          </a:p>
        </p:txBody>
      </p:sp>
      <p:grpSp>
        <p:nvGrpSpPr>
          <p:cNvPr id="17" name="Group 16">
            <a:extLst>
              <a:ext uri="{FF2B5EF4-FFF2-40B4-BE49-F238E27FC236}">
                <a16:creationId xmlns:a16="http://schemas.microsoft.com/office/drawing/2014/main" id="{3C97F53C-75A1-4471-888C-4AE3A5DE1546}"/>
              </a:ext>
            </a:extLst>
          </p:cNvPr>
          <p:cNvGrpSpPr/>
          <p:nvPr/>
        </p:nvGrpSpPr>
        <p:grpSpPr>
          <a:xfrm>
            <a:off x="7014691" y="2955429"/>
            <a:ext cx="1230662" cy="1194020"/>
            <a:chOff x="470813" y="2604312"/>
            <a:chExt cx="1230662" cy="1194020"/>
          </a:xfrm>
        </p:grpSpPr>
        <p:pic>
          <p:nvPicPr>
            <p:cNvPr id="18" name="Graphic 14" descr="Stopwatch">
              <a:extLst>
                <a:ext uri="{FF2B5EF4-FFF2-40B4-BE49-F238E27FC236}">
                  <a16:creationId xmlns:a16="http://schemas.microsoft.com/office/drawing/2014/main" id="{E571CD21-05D5-4AB1-9BB6-23FAEFF3BB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838" y="2604312"/>
              <a:ext cx="914400" cy="914400"/>
            </a:xfrm>
            <a:prstGeom prst="rect">
              <a:avLst/>
            </a:prstGeom>
          </p:spPr>
        </p:pic>
        <p:sp>
          <p:nvSpPr>
            <p:cNvPr id="19" name="TextBox 15">
              <a:extLst>
                <a:ext uri="{FF2B5EF4-FFF2-40B4-BE49-F238E27FC236}">
                  <a16:creationId xmlns:a16="http://schemas.microsoft.com/office/drawing/2014/main" id="{867772F0-9850-4E94-BE9C-2AAD513C8F5D}"/>
                </a:ext>
              </a:extLst>
            </p:cNvPr>
            <p:cNvSpPr txBox="1"/>
            <p:nvPr/>
          </p:nvSpPr>
          <p:spPr>
            <a:xfrm>
              <a:off x="470813" y="3429000"/>
              <a:ext cx="1230662" cy="369332"/>
            </a:xfrm>
            <a:prstGeom prst="rect">
              <a:avLst/>
            </a:prstGeom>
            <a:noFill/>
          </p:spPr>
          <p:txBody>
            <a:bodyPr wrap="square" rtlCol="0">
              <a:spAutoFit/>
            </a:bodyPr>
            <a:ls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charset="0"/>
                  <a:ea typeface="ＭＳ Ｐゴシック" pitchFamily="34" charset="-128"/>
                  <a:cs typeface="+mn-cs"/>
                </a:defRPr>
              </a:lvl5pPr>
              <a:lvl6pPr marL="2286000" algn="l" defTabSz="914400" rtl="0" eaLnBrk="1" latinLnBrk="0" hangingPunct="1">
                <a:defRPr sz="1000" kern="1200">
                  <a:solidFill>
                    <a:schemeClr val="tx1"/>
                  </a:solidFill>
                  <a:latin typeface="Arial" charset="0"/>
                  <a:ea typeface="ＭＳ Ｐゴシック" pitchFamily="34" charset="-128"/>
                  <a:cs typeface="+mn-cs"/>
                </a:defRPr>
              </a:lvl6pPr>
              <a:lvl7pPr marL="2743200" algn="l" defTabSz="914400" rtl="0" eaLnBrk="1" latinLnBrk="0" hangingPunct="1">
                <a:defRPr sz="1000" kern="1200">
                  <a:solidFill>
                    <a:schemeClr val="tx1"/>
                  </a:solidFill>
                  <a:latin typeface="Arial" charset="0"/>
                  <a:ea typeface="ＭＳ Ｐゴシック" pitchFamily="34" charset="-128"/>
                  <a:cs typeface="+mn-cs"/>
                </a:defRPr>
              </a:lvl7pPr>
              <a:lvl8pPr marL="3200400" algn="l" defTabSz="914400" rtl="0" eaLnBrk="1" latinLnBrk="0" hangingPunct="1">
                <a:defRPr sz="1000" kern="1200">
                  <a:solidFill>
                    <a:schemeClr val="tx1"/>
                  </a:solidFill>
                  <a:latin typeface="Arial" charset="0"/>
                  <a:ea typeface="ＭＳ Ｐゴシック" pitchFamily="34" charset="-128"/>
                  <a:cs typeface="+mn-cs"/>
                </a:defRPr>
              </a:lvl8pPr>
              <a:lvl9pPr marL="3657600" algn="l" defTabSz="914400" rtl="0" eaLnBrk="1" latinLnBrk="0" hangingPunct="1">
                <a:defRPr sz="1000" kern="1200">
                  <a:solidFill>
                    <a:schemeClr val="tx1"/>
                  </a:solidFill>
                  <a:latin typeface="Arial" charset="0"/>
                  <a:ea typeface="ＭＳ Ｐゴシック" pitchFamily="34" charset="-128"/>
                  <a:cs typeface="+mn-cs"/>
                </a:defRPr>
              </a:lvl9pPr>
            </a:lstStyle>
            <a:p>
              <a:r>
                <a:rPr lang="en-US" sz="1800" dirty="0">
                  <a:latin typeface="Tahoma" panose="020B0604030504040204" pitchFamily="34" charset="0"/>
                  <a:ea typeface="Tahoma" panose="020B0604030504040204" pitchFamily="34" charset="0"/>
                  <a:cs typeface="Tahoma" panose="020B0604030504040204" pitchFamily="34" charset="0"/>
                </a:rPr>
                <a:t>2–5 min</a:t>
              </a:r>
            </a:p>
          </p:txBody>
        </p:sp>
      </p:grpSp>
      <p:pic>
        <p:nvPicPr>
          <p:cNvPr id="20" name="Picture 19">
            <a:extLst>
              <a:ext uri="{FF2B5EF4-FFF2-40B4-BE49-F238E27FC236}">
                <a16:creationId xmlns:a16="http://schemas.microsoft.com/office/drawing/2014/main" id="{36350916-D50D-4523-9BE7-708233F3E966}"/>
              </a:ext>
            </a:extLst>
          </p:cNvPr>
          <p:cNvPicPr>
            <a:picLocks noChangeAspect="1"/>
          </p:cNvPicPr>
          <p:nvPr/>
        </p:nvPicPr>
        <p:blipFill>
          <a:blip r:embed="rId6"/>
          <a:stretch>
            <a:fillRect/>
          </a:stretch>
        </p:blipFill>
        <p:spPr>
          <a:xfrm>
            <a:off x="4572000" y="5181124"/>
            <a:ext cx="4046512" cy="632389"/>
          </a:xfrm>
          <a:prstGeom prst="rect">
            <a:avLst/>
          </a:prstGeom>
        </p:spPr>
      </p:pic>
      <p:pic>
        <p:nvPicPr>
          <p:cNvPr id="28" name="Picture 27">
            <a:extLst>
              <a:ext uri="{FF2B5EF4-FFF2-40B4-BE49-F238E27FC236}">
                <a16:creationId xmlns:a16="http://schemas.microsoft.com/office/drawing/2014/main" id="{04552E46-2CD2-4BC3-95FF-0BE1D940D9E0}"/>
              </a:ext>
            </a:extLst>
          </p:cNvPr>
          <p:cNvPicPr>
            <a:picLocks noChangeAspect="1"/>
          </p:cNvPicPr>
          <p:nvPr/>
        </p:nvPicPr>
        <p:blipFill>
          <a:blip r:embed="rId7"/>
          <a:stretch>
            <a:fillRect/>
          </a:stretch>
        </p:blipFill>
        <p:spPr>
          <a:xfrm>
            <a:off x="4161967" y="3278642"/>
            <a:ext cx="1059342" cy="1182373"/>
          </a:xfrm>
          <a:prstGeom prst="rect">
            <a:avLst/>
          </a:prstGeom>
        </p:spPr>
      </p:pic>
    </p:spTree>
    <p:extLst>
      <p:ext uri="{BB962C8B-B14F-4D97-AF65-F5344CB8AC3E}">
        <p14:creationId xmlns:p14="http://schemas.microsoft.com/office/powerpoint/2010/main" val="1397548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A6E3-73BA-47C1-BC0B-19E21E33E0BF}"/>
              </a:ext>
            </a:extLst>
          </p:cNvPr>
          <p:cNvSpPr>
            <a:spLocks noGrp="1"/>
          </p:cNvSpPr>
          <p:nvPr>
            <p:ph type="title"/>
          </p:nvPr>
        </p:nvSpPr>
        <p:spPr/>
        <p:txBody>
          <a:bodyPr/>
          <a:lstStyle/>
          <a:p>
            <a:r>
              <a:rPr lang="en-US" dirty="0"/>
              <a:t>What are antigens?</a:t>
            </a:r>
          </a:p>
        </p:txBody>
      </p:sp>
      <p:sp>
        <p:nvSpPr>
          <p:cNvPr id="3" name="Content Placeholder 2">
            <a:extLst>
              <a:ext uri="{FF2B5EF4-FFF2-40B4-BE49-F238E27FC236}">
                <a16:creationId xmlns:a16="http://schemas.microsoft.com/office/drawing/2014/main" id="{AA5F38D2-5958-4E21-A80B-41BD9497D287}"/>
              </a:ext>
            </a:extLst>
          </p:cNvPr>
          <p:cNvSpPr>
            <a:spLocks noGrp="1"/>
          </p:cNvSpPr>
          <p:nvPr>
            <p:ph idx="1"/>
          </p:nvPr>
        </p:nvSpPr>
        <p:spPr>
          <a:xfrm>
            <a:off x="465438" y="1952368"/>
            <a:ext cx="4106562" cy="4067432"/>
          </a:xfrm>
        </p:spPr>
        <p:txBody>
          <a:bodyPr/>
          <a:lstStyle/>
          <a:p>
            <a:pPr>
              <a:lnSpc>
                <a:spcPct val="110000"/>
              </a:lnSpc>
            </a:pPr>
            <a:r>
              <a:rPr lang="en-US" sz="2400" b="0" dirty="0"/>
              <a:t>Antigen — foreign substances that trigger an immune response</a:t>
            </a:r>
          </a:p>
          <a:p>
            <a:pPr>
              <a:lnSpc>
                <a:spcPct val="110000"/>
              </a:lnSpc>
            </a:pPr>
            <a:r>
              <a:rPr lang="en-US" sz="2400" b="0" dirty="0"/>
              <a:t>The CDC recommends using the SARS-CoV-2 spike protein as the antigen for an antibody ELISA when </a:t>
            </a:r>
          </a:p>
          <a:p>
            <a:pPr>
              <a:lnSpc>
                <a:spcPct val="110000"/>
              </a:lnSpc>
            </a:pPr>
            <a:endParaRPr lang="en-US" sz="2400" dirty="0"/>
          </a:p>
          <a:p>
            <a:pPr>
              <a:lnSpc>
                <a:spcPct val="110000"/>
              </a:lnSpc>
            </a:pPr>
            <a:endParaRPr lang="en-US" sz="2400" dirty="0"/>
          </a:p>
          <a:p>
            <a:pPr>
              <a:lnSpc>
                <a:spcPct val="110000"/>
              </a:lnSpc>
            </a:pPr>
            <a:endParaRPr lang="en-US" sz="2400" dirty="0"/>
          </a:p>
        </p:txBody>
      </p:sp>
      <p:pic>
        <p:nvPicPr>
          <p:cNvPr id="7" name="Picture 6">
            <a:extLst>
              <a:ext uri="{FF2B5EF4-FFF2-40B4-BE49-F238E27FC236}">
                <a16:creationId xmlns:a16="http://schemas.microsoft.com/office/drawing/2014/main" id="{A195A727-066C-4E75-AB47-E06AE4C67D6A}"/>
              </a:ext>
            </a:extLst>
          </p:cNvPr>
          <p:cNvPicPr>
            <a:picLocks noChangeAspect="1"/>
          </p:cNvPicPr>
          <p:nvPr/>
        </p:nvPicPr>
        <p:blipFill rotWithShape="1">
          <a:blip r:embed="rId3"/>
          <a:srcRect b="13309"/>
          <a:stretch/>
        </p:blipFill>
        <p:spPr>
          <a:xfrm>
            <a:off x="6279896" y="1839146"/>
            <a:ext cx="2147022" cy="2242404"/>
          </a:xfrm>
          <a:prstGeom prst="rect">
            <a:avLst/>
          </a:prstGeom>
        </p:spPr>
      </p:pic>
      <p:pic>
        <p:nvPicPr>
          <p:cNvPr id="8" name="Google Shape;122;p18">
            <a:extLst>
              <a:ext uri="{FF2B5EF4-FFF2-40B4-BE49-F238E27FC236}">
                <a16:creationId xmlns:a16="http://schemas.microsoft.com/office/drawing/2014/main" id="{6F104166-3A96-4EF9-A71A-1AE52945EDC2}"/>
              </a:ext>
            </a:extLst>
          </p:cNvPr>
          <p:cNvPicPr preferRelativeResize="0"/>
          <p:nvPr/>
        </p:nvPicPr>
        <p:blipFill>
          <a:blip r:embed="rId4">
            <a:alphaModFix/>
          </a:blip>
          <a:stretch>
            <a:fillRect/>
          </a:stretch>
        </p:blipFill>
        <p:spPr>
          <a:xfrm>
            <a:off x="5255091" y="4624312"/>
            <a:ext cx="983537" cy="988007"/>
          </a:xfrm>
          <a:prstGeom prst="rect">
            <a:avLst/>
          </a:prstGeom>
          <a:noFill/>
          <a:ln>
            <a:noFill/>
          </a:ln>
        </p:spPr>
      </p:pic>
      <p:pic>
        <p:nvPicPr>
          <p:cNvPr id="9" name="Google Shape;122;p18">
            <a:extLst>
              <a:ext uri="{FF2B5EF4-FFF2-40B4-BE49-F238E27FC236}">
                <a16:creationId xmlns:a16="http://schemas.microsoft.com/office/drawing/2014/main" id="{27A7F6CB-5E77-466C-AD29-B005813BAA13}"/>
              </a:ext>
            </a:extLst>
          </p:cNvPr>
          <p:cNvPicPr preferRelativeResize="0"/>
          <p:nvPr/>
        </p:nvPicPr>
        <p:blipFill>
          <a:blip r:embed="rId4">
            <a:alphaModFix amt="57000"/>
          </a:blip>
          <a:stretch>
            <a:fillRect/>
          </a:stretch>
        </p:blipFill>
        <p:spPr>
          <a:xfrm>
            <a:off x="4721232" y="4943391"/>
            <a:ext cx="348265" cy="349848"/>
          </a:xfrm>
          <a:prstGeom prst="rect">
            <a:avLst/>
          </a:prstGeom>
          <a:noFill/>
          <a:ln>
            <a:noFill/>
          </a:ln>
        </p:spPr>
      </p:pic>
      <p:pic>
        <p:nvPicPr>
          <p:cNvPr id="10" name="Google Shape;122;p18">
            <a:extLst>
              <a:ext uri="{FF2B5EF4-FFF2-40B4-BE49-F238E27FC236}">
                <a16:creationId xmlns:a16="http://schemas.microsoft.com/office/drawing/2014/main" id="{2BF538D8-3A64-41EA-B10E-130E64B28FFA}"/>
              </a:ext>
            </a:extLst>
          </p:cNvPr>
          <p:cNvPicPr preferRelativeResize="0"/>
          <p:nvPr/>
        </p:nvPicPr>
        <p:blipFill>
          <a:blip r:embed="rId4">
            <a:alphaModFix amt="37000"/>
          </a:blip>
          <a:stretch>
            <a:fillRect/>
          </a:stretch>
        </p:blipFill>
        <p:spPr>
          <a:xfrm>
            <a:off x="5218729" y="5664787"/>
            <a:ext cx="227901" cy="228937"/>
          </a:xfrm>
          <a:prstGeom prst="rect">
            <a:avLst/>
          </a:prstGeom>
          <a:noFill/>
          <a:ln>
            <a:noFill/>
          </a:ln>
        </p:spPr>
      </p:pic>
      <p:cxnSp>
        <p:nvCxnSpPr>
          <p:cNvPr id="12" name="Straight Connector 11">
            <a:extLst>
              <a:ext uri="{FF2B5EF4-FFF2-40B4-BE49-F238E27FC236}">
                <a16:creationId xmlns:a16="http://schemas.microsoft.com/office/drawing/2014/main" id="{7393410C-BC4E-4574-8D41-50AB9CDC2867}"/>
              </a:ext>
            </a:extLst>
          </p:cNvPr>
          <p:cNvCxnSpPr>
            <a:cxnSpLocks/>
          </p:cNvCxnSpPr>
          <p:nvPr/>
        </p:nvCxnSpPr>
        <p:spPr>
          <a:xfrm flipV="1">
            <a:off x="5967022" y="2560320"/>
            <a:ext cx="531415" cy="2164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5C3B502-7F85-4AC4-80E7-2CA524716105}"/>
              </a:ext>
            </a:extLst>
          </p:cNvPr>
          <p:cNvCxnSpPr/>
          <p:nvPr/>
        </p:nvCxnSpPr>
        <p:spPr>
          <a:xfrm flipV="1">
            <a:off x="5967022" y="4081550"/>
            <a:ext cx="1248425" cy="6431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C182E1B-5848-4AAE-B44B-7D4EFB1A6857}"/>
              </a:ext>
            </a:extLst>
          </p:cNvPr>
          <p:cNvSpPr txBox="1"/>
          <p:nvPr/>
        </p:nvSpPr>
        <p:spPr>
          <a:xfrm>
            <a:off x="5662699" y="5613547"/>
            <a:ext cx="1523046" cy="338554"/>
          </a:xfrm>
          <a:prstGeom prst="rect">
            <a:avLst/>
          </a:prstGeom>
          <a:noFill/>
        </p:spPr>
        <p:txBody>
          <a:bodyPr wrap="square" rtlCol="0">
            <a:spAutoFit/>
          </a:bodyPr>
          <a:lstStyle/>
          <a:p>
            <a:r>
              <a:rPr lang="en-US" sz="1600" b="1" i="1" dirty="0"/>
              <a:t>SARS-CoV-2</a:t>
            </a:r>
          </a:p>
        </p:txBody>
      </p:sp>
      <p:sp>
        <p:nvSpPr>
          <p:cNvPr id="18" name="TextBox 17">
            <a:extLst>
              <a:ext uri="{FF2B5EF4-FFF2-40B4-BE49-F238E27FC236}">
                <a16:creationId xmlns:a16="http://schemas.microsoft.com/office/drawing/2014/main" id="{3D1343E8-B2DA-4E7C-8F11-7386BF6BF1DD}"/>
              </a:ext>
            </a:extLst>
          </p:cNvPr>
          <p:cNvSpPr txBox="1"/>
          <p:nvPr/>
        </p:nvSpPr>
        <p:spPr>
          <a:xfrm>
            <a:off x="7646351" y="3649581"/>
            <a:ext cx="1248425" cy="646331"/>
          </a:xfrm>
          <a:prstGeom prst="rect">
            <a:avLst/>
          </a:prstGeom>
          <a:noFill/>
        </p:spPr>
        <p:txBody>
          <a:bodyPr wrap="square" rtlCol="0">
            <a:spAutoFit/>
          </a:bodyPr>
          <a:lstStyle/>
          <a:p>
            <a:r>
              <a:rPr lang="en-US" b="1" i="1" dirty="0"/>
              <a:t>Spike protein</a:t>
            </a:r>
          </a:p>
        </p:txBody>
      </p:sp>
      <p:sp>
        <p:nvSpPr>
          <p:cNvPr id="19" name="Footer Placeholder 18">
            <a:extLst>
              <a:ext uri="{FF2B5EF4-FFF2-40B4-BE49-F238E27FC236}">
                <a16:creationId xmlns:a16="http://schemas.microsoft.com/office/drawing/2014/main" id="{829CCCA7-2E6A-440B-8A34-AFACD7E1042D}"/>
              </a:ext>
            </a:extLst>
          </p:cNvPr>
          <p:cNvSpPr>
            <a:spLocks noGrp="1"/>
          </p:cNvSpPr>
          <p:nvPr>
            <p:ph type="ftr" sz="quarter" idx="10"/>
          </p:nvPr>
        </p:nvSpPr>
        <p:spPr/>
        <p:txBody>
          <a:bodyPr/>
          <a:lstStyle/>
          <a:p>
            <a:r>
              <a:rPr lang="en-US"/>
              <a:t>explorer.bio-rad.com</a:t>
            </a:r>
            <a:endParaRPr lang="en-US" dirty="0"/>
          </a:p>
        </p:txBody>
      </p:sp>
    </p:spTree>
    <p:extLst>
      <p:ext uri="{BB962C8B-B14F-4D97-AF65-F5344CB8AC3E}">
        <p14:creationId xmlns:p14="http://schemas.microsoft.com/office/powerpoint/2010/main" val="2707721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xplor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xplorer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622A1955C5C941A4D8067D05612462" ma:contentTypeVersion="12" ma:contentTypeDescription="Create a new document." ma:contentTypeScope="" ma:versionID="233fb14bd3d8b7a7c849d16373410728">
  <xsd:schema xmlns:xsd="http://www.w3.org/2001/XMLSchema" xmlns:xs="http://www.w3.org/2001/XMLSchema" xmlns:p="http://schemas.microsoft.com/office/2006/metadata/properties" xmlns:ns2="44a6adae-710a-497a-97c4-0257354cdd3a" xmlns:ns3="c40de90d-4278-400a-af15-1293ad0d11ce" targetNamespace="http://schemas.microsoft.com/office/2006/metadata/properties" ma:root="true" ma:fieldsID="fcf778b03300263626172bc05057baf9" ns2:_="" ns3:_="">
    <xsd:import namespace="44a6adae-710a-497a-97c4-0257354cdd3a"/>
    <xsd:import namespace="c40de90d-4278-400a-af15-1293ad0d11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6adae-710a-497a-97c4-0257354cd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0de90d-4278-400a-af15-1293ad0d11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EA5693-A3E5-420A-8ECC-9E4BF3CD2682}">
  <ds:schemaRefs>
    <ds:schemaRef ds:uri="http://schemas.microsoft.com/sharepoint/v3/contenttype/forms"/>
  </ds:schemaRefs>
</ds:datastoreItem>
</file>

<file path=customXml/itemProps2.xml><?xml version="1.0" encoding="utf-8"?>
<ds:datastoreItem xmlns:ds="http://schemas.openxmlformats.org/officeDocument/2006/customXml" ds:itemID="{DC977429-6666-4F41-8B85-5871C1755B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6adae-710a-497a-97c4-0257354cdd3a"/>
    <ds:schemaRef ds:uri="c40de90d-4278-400a-af15-1293ad0d11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A4D1CB-550C-463B-A046-8F570B597FB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1471</TotalTime>
  <Words>1145</Words>
  <Application>Microsoft Office PowerPoint</Application>
  <PresentationFormat>On-screen Show (4:3)</PresentationFormat>
  <Paragraphs>173</Paragraphs>
  <Slides>21</Slides>
  <Notes>3</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Detecting SARS-CoV-2 using ELISA</vt:lpstr>
      <vt:lpstr>Contents</vt:lpstr>
      <vt:lpstr>Introduction</vt:lpstr>
      <vt:lpstr>Additional Resources</vt:lpstr>
      <vt:lpstr>Required Materials</vt:lpstr>
      <vt:lpstr>Adaptation Instructions</vt:lpstr>
      <vt:lpstr>Scenario</vt:lpstr>
      <vt:lpstr>Add Purified Antigen</vt:lpstr>
      <vt:lpstr>What are antigens?</vt:lpstr>
      <vt:lpstr>Antigen Binding</vt:lpstr>
      <vt:lpstr>Wash Wells (x2)</vt:lpstr>
      <vt:lpstr>Why is washing important?</vt:lpstr>
      <vt:lpstr>Add Controls and Patient Samples</vt:lpstr>
      <vt:lpstr>What is a serum antibody?</vt:lpstr>
      <vt:lpstr>Wash Wells (x2)</vt:lpstr>
      <vt:lpstr>Add Secondary Antibody</vt:lpstr>
      <vt:lpstr>What is a secondary antibody?</vt:lpstr>
      <vt:lpstr>Wash Wells (x3)</vt:lpstr>
      <vt:lpstr>Add substrate</vt:lpstr>
      <vt:lpstr>Enzyme-Substrate Reaction</vt:lpstr>
      <vt:lpstr>Possible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info and presentation template</dc:title>
  <dc:creator>Taylor Page</dc:creator>
  <cp:lastModifiedBy>Taylor Page</cp:lastModifiedBy>
  <cp:revision>8</cp:revision>
  <dcterms:created xsi:type="dcterms:W3CDTF">2020-08-25T15:03:13Z</dcterms:created>
  <dcterms:modified xsi:type="dcterms:W3CDTF">2020-08-31T23:31:45Z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0x01010064622A1955C5C941A4D8067D05612462</vt:lpwstr>
  </property>
</Properties>
</file>